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1"/>
  </p:notesMasterIdLst>
  <p:handoutMasterIdLst>
    <p:handoutMasterId r:id="rId52"/>
  </p:handout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293" r:id="rId16"/>
    <p:sldId id="277" r:id="rId17"/>
    <p:sldId id="333" r:id="rId18"/>
    <p:sldId id="334"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56" d="100"/>
          <a:sy n="56" d="100"/>
        </p:scale>
        <p:origin x="154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10/29/2022</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70446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12675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unyil01/edx-IBM-capstone/blob/main/03%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unyil01/edx-IBM-capstone/blob/main/05%20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unyil01/edx-IBM-capstone/blob/main/04%20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unyil01/edx-IBM-capstone/blob/main/06%20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unyil01/edx-IBM-capstone/blob/main/07%20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unyil01/edx-IBM-capstone/blob/main/08%20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unyil01/edx-IBM-capstone"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unyil01/edx-IBM-capstone/blob/main/01%20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unyil01/edx-IBM-capstone/blob/main/0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Gunawan</a:t>
            </a:r>
          </a:p>
          <a:p>
            <a:r>
              <a:rPr lang="en-US" dirty="0">
                <a:solidFill>
                  <a:schemeClr val="bg2"/>
                </a:solidFill>
                <a:latin typeface="Abadi" panose="020B0604020104020204" pitchFamily="34" charset="0"/>
                <a:ea typeface="SF Pro" pitchFamily="2" charset="0"/>
                <a:cs typeface="SF Pro" pitchFamily="2" charset="0"/>
              </a:rPr>
              <a:t>28 October 2022</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770011" y="1395045"/>
            <a:ext cx="5492766" cy="5032166"/>
          </a:xfrm>
          <a:prstGeom prst="rect">
            <a:avLst/>
          </a:prstGeom>
        </p:spPr>
        <p:txBody>
          <a:bodyPr/>
          <a:lstStyle/>
          <a:p>
            <a:r>
              <a:rPr lang="en-US" sz="2200" dirty="0">
                <a:solidFill>
                  <a:schemeClr val="accent3">
                    <a:lumMod val="25000"/>
                  </a:schemeClr>
                </a:solidFill>
                <a:latin typeface="Abadi" panose="020B0604020104020204" pitchFamily="34" charset="0"/>
              </a:rPr>
              <a:t>EDA was performed and training labels were determined.</a:t>
            </a:r>
          </a:p>
          <a:p>
            <a:r>
              <a:rPr lang="en-US" sz="2200" dirty="0">
                <a:solidFill>
                  <a:schemeClr val="accent3">
                    <a:lumMod val="25000"/>
                  </a:schemeClr>
                </a:solidFill>
                <a:latin typeface="Abadi" panose="020B0604020104020204" pitchFamily="34" charset="0"/>
              </a:rPr>
              <a:t>The number of launches at each site, and the number and occurrence of each orbits were calculated </a:t>
            </a:r>
          </a:p>
          <a:p>
            <a:r>
              <a:rPr lang="en-US" sz="2200" dirty="0">
                <a:solidFill>
                  <a:schemeClr val="accent3">
                    <a:lumMod val="25000"/>
                  </a:schemeClr>
                </a:solidFill>
                <a:latin typeface="Abadi" panose="020B0604020104020204" pitchFamily="34" charset="0"/>
              </a:rPr>
              <a:t>Landing outcome label from outcome column was made. The result was exported to csv.</a:t>
            </a:r>
          </a:p>
          <a:p>
            <a:r>
              <a:rPr lang="en-US" sz="2200" dirty="0">
                <a:solidFill>
                  <a:schemeClr val="accent3">
                    <a:lumMod val="25000"/>
                  </a:schemeClr>
                </a:solidFill>
                <a:latin typeface="Abadi" panose="020B0604020104020204" pitchFamily="34" charset="0"/>
              </a:rPr>
              <a:t>The notebook is stored on the GitHub with this link: </a:t>
            </a:r>
          </a:p>
          <a:p>
            <a:pPr marL="0" indent="0">
              <a:buNone/>
            </a:pPr>
            <a:r>
              <a:rPr lang="en-US" sz="2200" dirty="0">
                <a:solidFill>
                  <a:schemeClr val="accent3">
                    <a:lumMod val="25000"/>
                  </a:schemeClr>
                </a:solidFill>
                <a:latin typeface="Abadi" panose="020B0604020104020204" pitchFamily="34" charset="0"/>
                <a:hlinkClick r:id="rId3"/>
              </a:rPr>
              <a:t>https://github.com/unyil01/edx-IBM-capstone/blob/main/03%20Data%20Wrangling.ipynb</a:t>
            </a:r>
            <a:r>
              <a:rPr lang="en-US" sz="2200" dirty="0">
                <a:solidFill>
                  <a:schemeClr val="accent3">
                    <a:lumMod val="25000"/>
                  </a:schemeClr>
                </a:solidFill>
                <a:latin typeface="Abadi" panose="020B0604020104020204" pitchFamily="34" charset="0"/>
              </a:rPr>
              <a:t> </a:t>
            </a:r>
          </a:p>
          <a:p>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Rounded Corners 1">
            <a:extLst>
              <a:ext uri="{FF2B5EF4-FFF2-40B4-BE49-F238E27FC236}">
                <a16:creationId xmlns:a16="http://schemas.microsoft.com/office/drawing/2014/main" id="{A40F842C-1E76-8229-1720-4B95755E0559}"/>
              </a:ext>
            </a:extLst>
          </p:cNvPr>
          <p:cNvSpPr/>
          <p:nvPr/>
        </p:nvSpPr>
        <p:spPr>
          <a:xfrm>
            <a:off x="7127662" y="1800225"/>
            <a:ext cx="3469274"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Exploratory Data Analysis</a:t>
            </a:r>
            <a:endParaRPr lang="en-US" sz="2000" dirty="0"/>
          </a:p>
        </p:txBody>
      </p:sp>
      <p:sp>
        <p:nvSpPr>
          <p:cNvPr id="3" name="Rectangle: Rounded Corners 2">
            <a:extLst>
              <a:ext uri="{FF2B5EF4-FFF2-40B4-BE49-F238E27FC236}">
                <a16:creationId xmlns:a16="http://schemas.microsoft.com/office/drawing/2014/main" id="{6CBCC232-4B52-4D26-67CC-CC0CD776C17D}"/>
              </a:ext>
            </a:extLst>
          </p:cNvPr>
          <p:cNvSpPr/>
          <p:nvPr/>
        </p:nvSpPr>
        <p:spPr>
          <a:xfrm>
            <a:off x="7127661" y="3314812"/>
            <a:ext cx="3403770"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Summarizing</a:t>
            </a:r>
          </a:p>
        </p:txBody>
      </p:sp>
      <p:sp>
        <p:nvSpPr>
          <p:cNvPr id="6" name="Rectangle: Rounded Corners 5">
            <a:extLst>
              <a:ext uri="{FF2B5EF4-FFF2-40B4-BE49-F238E27FC236}">
                <a16:creationId xmlns:a16="http://schemas.microsoft.com/office/drawing/2014/main" id="{E3473602-5FEB-82B4-2C6E-1E2A778E661C}"/>
              </a:ext>
            </a:extLst>
          </p:cNvPr>
          <p:cNvSpPr/>
          <p:nvPr/>
        </p:nvSpPr>
        <p:spPr>
          <a:xfrm>
            <a:off x="7193165" y="4865659"/>
            <a:ext cx="3403770" cy="1007514"/>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Create of landing outcome </a:t>
            </a:r>
            <a:r>
              <a:rPr lang="en-US" sz="2000" b="1" dirty="0" err="1">
                <a:solidFill>
                  <a:srgbClr val="FFFFFF"/>
                </a:solidFill>
                <a:latin typeface="Calibri" panose="020F0502020204030204" pitchFamily="34" charset="0"/>
              </a:rPr>
              <a:t>lable</a:t>
            </a:r>
            <a:endParaRPr lang="en-US" sz="2000" b="1" dirty="0">
              <a:solidFill>
                <a:srgbClr val="FFFFFF"/>
              </a:solidFill>
              <a:latin typeface="Calibri" panose="020F0502020204030204" pitchFamily="34" charset="0"/>
            </a:endParaRPr>
          </a:p>
        </p:txBody>
      </p:sp>
      <p:sp>
        <p:nvSpPr>
          <p:cNvPr id="7" name="Arrow: Right 6">
            <a:extLst>
              <a:ext uri="{FF2B5EF4-FFF2-40B4-BE49-F238E27FC236}">
                <a16:creationId xmlns:a16="http://schemas.microsoft.com/office/drawing/2014/main" id="{AAA2E686-1951-1A1D-3FD9-AAFBFA5AA8A9}"/>
              </a:ext>
            </a:extLst>
          </p:cNvPr>
          <p:cNvSpPr/>
          <p:nvPr/>
        </p:nvSpPr>
        <p:spPr>
          <a:xfrm rot="5400000">
            <a:off x="8624670" y="2802640"/>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0D541A1D-0B48-AA7B-E0DC-FB9624AF6F29}"/>
              </a:ext>
            </a:extLst>
          </p:cNvPr>
          <p:cNvSpPr/>
          <p:nvPr/>
        </p:nvSpPr>
        <p:spPr>
          <a:xfrm rot="5400000">
            <a:off x="8617260" y="4370536"/>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620485" y="1412298"/>
            <a:ext cx="10837487" cy="117562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Data visualization was performed by visualizing the relationship between flight number and launch Site, payload and launch site, success rate of each orbit type, flight number and orbit type, the launch success yearly trend. </a:t>
            </a:r>
          </a:p>
          <a:p>
            <a:pPr>
              <a:lnSpc>
                <a:spcPct val="100000"/>
              </a:lnSpc>
              <a:spcBef>
                <a:spcPts val="1400"/>
              </a:spcBef>
            </a:pPr>
            <a:r>
              <a:rPr lang="en-US" sz="2200" dirty="0">
                <a:solidFill>
                  <a:schemeClr val="accent3">
                    <a:lumMod val="25000"/>
                  </a:schemeClr>
                </a:solidFill>
                <a:latin typeface="Abadi"/>
              </a:rPr>
              <a:t>Here is the notebook link on GitHub: </a:t>
            </a:r>
            <a:r>
              <a:rPr lang="en-US" sz="2200" dirty="0">
                <a:solidFill>
                  <a:schemeClr val="accent3">
                    <a:lumMod val="25000"/>
                  </a:schemeClr>
                </a:solidFill>
                <a:latin typeface="Abadi" panose="020B0604020104020204" pitchFamily="34" charset="0"/>
                <a:hlinkClick r:id="rId3"/>
              </a:rPr>
              <a:t>https://github.com/unyil01/edx-IBM-capstone/blob/main/05%20EDA%20with%20Data%20Visualization.ipynb</a:t>
            </a:r>
            <a:r>
              <a:rPr lang="en-US" sz="2200" dirty="0">
                <a:solidFill>
                  <a:schemeClr val="accent3">
                    <a:lumMod val="25000"/>
                  </a:schemeClr>
                </a:solidFill>
                <a:latin typeface="Abadi" panose="020B0604020104020204" pitchFamily="34" charset="0"/>
              </a:rPr>
              <a: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18CD0C81-19E9-56B6-EE3D-A990310BFE2F}"/>
              </a:ext>
            </a:extLst>
          </p:cNvPr>
          <p:cNvPicPr>
            <a:picLocks noChangeAspect="1"/>
          </p:cNvPicPr>
          <p:nvPr/>
        </p:nvPicPr>
        <p:blipFill>
          <a:blip r:embed="rId4"/>
          <a:stretch>
            <a:fillRect/>
          </a:stretch>
        </p:blipFill>
        <p:spPr>
          <a:xfrm>
            <a:off x="124503" y="3447574"/>
            <a:ext cx="6154009" cy="3410426"/>
          </a:xfrm>
          <a:prstGeom prst="rect">
            <a:avLst/>
          </a:prstGeom>
        </p:spPr>
      </p:pic>
      <p:pic>
        <p:nvPicPr>
          <p:cNvPr id="10" name="Picture 9">
            <a:extLst>
              <a:ext uri="{FF2B5EF4-FFF2-40B4-BE49-F238E27FC236}">
                <a16:creationId xmlns:a16="http://schemas.microsoft.com/office/drawing/2014/main" id="{3581DDED-8E3D-2082-5217-437F24468B09}"/>
              </a:ext>
            </a:extLst>
          </p:cNvPr>
          <p:cNvPicPr>
            <a:picLocks noChangeAspect="1"/>
          </p:cNvPicPr>
          <p:nvPr/>
        </p:nvPicPr>
        <p:blipFill>
          <a:blip r:embed="rId5"/>
          <a:stretch>
            <a:fillRect/>
          </a:stretch>
        </p:blipFill>
        <p:spPr>
          <a:xfrm>
            <a:off x="5753774" y="3552364"/>
            <a:ext cx="6163535" cy="330563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600784"/>
            <a:ext cx="9745589" cy="462063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SpaceX dataset was exported into a PostgreSQL database.  </a:t>
            </a:r>
          </a:p>
          <a:p>
            <a:pPr>
              <a:lnSpc>
                <a:spcPct val="100000"/>
              </a:lnSpc>
              <a:spcBef>
                <a:spcPts val="1400"/>
              </a:spcBef>
            </a:pPr>
            <a:r>
              <a:rPr lang="en-US" sz="2200" dirty="0">
                <a:solidFill>
                  <a:schemeClr val="accent3">
                    <a:lumMod val="25000"/>
                  </a:schemeClr>
                </a:solidFill>
                <a:latin typeface="Abadi"/>
              </a:rPr>
              <a:t>EDA with SQL was implemented to get insight from the data. The queries were constructed:  </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Here is the link of the notebook </a:t>
            </a:r>
            <a:r>
              <a:rPr lang="en-US" sz="2200" dirty="0">
                <a:solidFill>
                  <a:schemeClr val="accent3">
                    <a:lumMod val="25000"/>
                  </a:schemeClr>
                </a:solidFill>
                <a:latin typeface="Abadi"/>
                <a:hlinkClick r:id="rId3"/>
              </a:rPr>
              <a:t>https://github.com/unyil01/edx-IBM-capstone/blob/main/04%20EDA%20with%20SQL.ipynb</a:t>
            </a:r>
            <a:r>
              <a:rPr lang="en-US" sz="2200" dirty="0">
                <a:solidFill>
                  <a:schemeClr val="accent3">
                    <a:lumMod val="25000"/>
                  </a:schemeClr>
                </a:solidFill>
                <a:latin typeface="Abadi"/>
              </a:rPr>
              <a:t> </a:t>
            </a:r>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p:cNvSpPr>
            <a:spLocks noGrp="1"/>
          </p:cNvSpPr>
          <p:nvPr>
            <p:ph idx="4294967295"/>
          </p:nvPr>
        </p:nvSpPr>
        <p:spPr>
          <a:xfrm>
            <a:off x="770011" y="1380967"/>
            <a:ext cx="10515600" cy="4644606"/>
          </a:xfrm>
          <a:prstGeom prst="rect">
            <a:avLst/>
          </a:prstGeom>
        </p:spPr>
        <p:txBody>
          <a:bodyPr>
            <a:noAutofit/>
          </a:bodyPr>
          <a:lstStyle/>
          <a:p>
            <a:r>
              <a:rPr lang="en-US" sz="2000" dirty="0">
                <a:solidFill>
                  <a:srgbClr val="292929"/>
                </a:solidFill>
                <a:latin typeface="Abadi" panose="020B0604020104020204" pitchFamily="34" charset="0"/>
              </a:rPr>
              <a:t>Markers indicate points like launch sites; Circles indicate highlighted areas around specific coordinates, like NASA Johnson Space Center; Marker clusters indicates groups of events in each coordinate, like launches in a launch site; Lines are used to indicate distances between two coordinates.</a:t>
            </a:r>
            <a:endParaRPr lang="en-US" sz="2000" dirty="0">
              <a:latin typeface="Abadi" panose="020B0604020104020204" pitchFamily="34" charset="0"/>
            </a:endParaRPr>
          </a:p>
          <a:p>
            <a:r>
              <a:rPr lang="en-US" sz="2000" dirty="0">
                <a:latin typeface="Abadi" panose="020B0604020104020204" pitchFamily="34" charset="0"/>
              </a:rPr>
              <a:t>The feature launch outcomes (failure or success) were transformed into class 0 and 1.i.e., 0 for failure, and 1 for success.</a:t>
            </a:r>
          </a:p>
          <a:p>
            <a:r>
              <a:rPr lang="en-US" sz="2000" dirty="0">
                <a:latin typeface="Abadi" panose="020B0604020104020204" pitchFamily="34" charset="0"/>
              </a:rPr>
              <a:t>Using the color-labeled marker clusters, we identified which launch sites have relatively high success rate. </a:t>
            </a:r>
          </a:p>
          <a:p>
            <a:r>
              <a:rPr lang="en-US" sz="2000" dirty="0">
                <a:latin typeface="Abadi" panose="020B0604020104020204" pitchFamily="34" charset="0"/>
              </a:rPr>
              <a:t>The distances between a launch site to its proximities were computed for answering such questions: </a:t>
            </a:r>
          </a:p>
          <a:p>
            <a:pPr lvl="1"/>
            <a:r>
              <a:rPr lang="en-US" sz="2000" dirty="0">
                <a:latin typeface="Abadi" panose="020B0604020104020204" pitchFamily="34" charset="0"/>
              </a:rPr>
              <a:t>Are launch sites near railways, highways and coastlines.</a:t>
            </a:r>
          </a:p>
          <a:p>
            <a:pPr lvl="1"/>
            <a:r>
              <a:rPr lang="en-US" sz="2000" dirty="0">
                <a:latin typeface="Abadi" panose="020B0604020104020204" pitchFamily="34" charset="0"/>
              </a:rPr>
              <a:t>Do launch sites keep certain distance away from cities.</a:t>
            </a:r>
          </a:p>
          <a:p>
            <a:r>
              <a:rPr lang="en-US" sz="2000" dirty="0">
                <a:latin typeface="Abadi" panose="020B0604020104020204" pitchFamily="34" charset="0"/>
              </a:rPr>
              <a:t>The notebook link  is  </a:t>
            </a:r>
            <a:r>
              <a:rPr lang="en-US" sz="2000" dirty="0">
                <a:latin typeface="Abadi" panose="020B0604020104020204" pitchFamily="34" charset="0"/>
                <a:hlinkClick r:id="rId3"/>
              </a:rPr>
              <a:t>https://github.com/unyil01/edx-IBM-capstone/blob/main/06%20Interactive%20Visual%20Analytics%20with%20Folium.ipynb</a:t>
            </a:r>
            <a:r>
              <a:rPr lang="en-US" sz="2000" dirty="0">
                <a:latin typeface="Abadi" panose="020B0604020104020204" pitchFamily="34" charset="0"/>
              </a:rPr>
              <a:t> </a:t>
            </a:r>
          </a:p>
          <a:p>
            <a:endParaRPr lang="en-US" sz="2000" dirty="0">
              <a:latin typeface="Abadi" panose="020B0604020104020204" pitchFamily="34" charset="0"/>
            </a:endParaRPr>
          </a:p>
          <a:p>
            <a:endParaRPr lang="en-US" sz="2000" dirty="0">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p:cNvSpPr>
            <a:spLocks noGrp="1"/>
          </p:cNvSpPr>
          <p:nvPr>
            <p:ph idx="4294967295"/>
          </p:nvPr>
        </p:nvSpPr>
        <p:spPr>
          <a:xfrm>
            <a:off x="770010" y="1825625"/>
            <a:ext cx="10875650"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Creating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Plotting pie charts presenting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Plotting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r>
              <a:rPr lang="en-US" sz="2200" dirty="0">
                <a:latin typeface="Abadi" panose="020B0604020104020204" pitchFamily="34" charset="0"/>
                <a:hlinkClick r:id="rId3"/>
              </a:rPr>
              <a:t>https://github.com/unyil01/edx-IBM-capstone/blob/main/07%20spacex_dash_app.py</a:t>
            </a:r>
            <a:r>
              <a:rPr lang="en-US" sz="2200" dirty="0">
                <a:latin typeface="Abadi" panose="020B0604020104020204" pitchFamily="34" charset="0"/>
              </a:rPr>
              <a:t>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908032" y="167423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Loading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Building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Using accuracy as the metric for our model, improving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Selecting the best performing classification model.</a:t>
            </a:r>
          </a:p>
          <a:p>
            <a:pPr>
              <a:lnSpc>
                <a:spcPct val="100000"/>
              </a:lnSpc>
              <a:spcBef>
                <a:spcPts val="1400"/>
              </a:spcBef>
            </a:pPr>
            <a:r>
              <a:rPr lang="en-US" sz="2200" dirty="0">
                <a:solidFill>
                  <a:schemeClr val="accent3">
                    <a:lumMod val="25000"/>
                  </a:schemeClr>
                </a:solidFill>
                <a:latin typeface="Abadi"/>
              </a:rPr>
              <a:t>Here is the link to the notebook </a:t>
            </a:r>
          </a:p>
          <a:p>
            <a:pPr lvl="1">
              <a:lnSpc>
                <a:spcPct val="100000"/>
              </a:lnSpc>
              <a:spcBef>
                <a:spcPts val="1400"/>
              </a:spcBef>
            </a:pPr>
            <a:r>
              <a:rPr lang="en-US" sz="2200" dirty="0">
                <a:solidFill>
                  <a:schemeClr val="accent3">
                    <a:lumMod val="25000"/>
                  </a:schemeClr>
                </a:solidFill>
                <a:latin typeface="Abadi"/>
                <a:hlinkClick r:id="rId3"/>
              </a:rPr>
              <a:t>https://github.com/unyil01/edx-IBM-capstone/blob/main/08%20Machine%20Learning%20Prediction.ipynb</a:t>
            </a:r>
            <a:r>
              <a:rPr lang="en-US" sz="2200" dirty="0">
                <a:solidFill>
                  <a:schemeClr val="accent3">
                    <a:lumMod val="25000"/>
                  </a:schemeClr>
                </a:solidFill>
                <a:latin typeface="Abadi"/>
              </a:rPr>
              <a:t>  </a:t>
            </a:r>
            <a:endParaRPr lang="en-US" sz="2200"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628DC9FA-7583-C6F1-C6FC-0A59681FB4AD}"/>
              </a:ext>
            </a:extLst>
          </p:cNvPr>
          <p:cNvSpPr txBox="1"/>
          <p:nvPr/>
        </p:nvSpPr>
        <p:spPr>
          <a:xfrm>
            <a:off x="770011" y="1479144"/>
            <a:ext cx="10185536" cy="4154984"/>
          </a:xfrm>
          <a:prstGeom prst="rect">
            <a:avLst/>
          </a:prstGeom>
          <a:noFill/>
        </p:spPr>
        <p:txBody>
          <a:bodyPr wrap="square">
            <a:spAutoFit/>
          </a:bodyPr>
          <a:lstStyle/>
          <a:p>
            <a:r>
              <a:rPr lang="en-US" sz="2200" dirty="0">
                <a:solidFill>
                  <a:schemeClr val="accent1"/>
                </a:solidFill>
                <a:latin typeface="Abadi" panose="020B0604020104020204" pitchFamily="34" charset="0"/>
              </a:rPr>
              <a:t>Exploratory data analysis results:</a:t>
            </a:r>
          </a:p>
          <a:p>
            <a:r>
              <a:rPr lang="en-US" sz="2200" dirty="0">
                <a:solidFill>
                  <a:srgbClr val="292929"/>
                </a:solidFill>
                <a:latin typeface="Abadi" panose="020B0604020104020204" pitchFamily="34" charset="0"/>
              </a:rPr>
              <a:t>• Space X uses 4 different launch sites;</a:t>
            </a:r>
          </a:p>
          <a:p>
            <a:r>
              <a:rPr lang="en-US" sz="2200" dirty="0">
                <a:solidFill>
                  <a:srgbClr val="292929"/>
                </a:solidFill>
                <a:latin typeface="Abadi" panose="020B0604020104020204" pitchFamily="34" charset="0"/>
              </a:rPr>
              <a:t>• The first launches were done to Space </a:t>
            </a:r>
            <a:r>
              <a:rPr lang="en-US" sz="2200" dirty="0" err="1">
                <a:solidFill>
                  <a:srgbClr val="292929"/>
                </a:solidFill>
                <a:latin typeface="Abadi" panose="020B0604020104020204" pitchFamily="34" charset="0"/>
              </a:rPr>
              <a:t>Xitself</a:t>
            </a:r>
            <a:r>
              <a:rPr lang="en-US" sz="2200" dirty="0">
                <a:solidFill>
                  <a:srgbClr val="292929"/>
                </a:solidFill>
                <a:latin typeface="Abadi" panose="020B0604020104020204" pitchFamily="34" charset="0"/>
              </a:rPr>
              <a:t> and NASA;</a:t>
            </a:r>
          </a:p>
          <a:p>
            <a:r>
              <a:rPr lang="en-US" sz="2200" dirty="0">
                <a:solidFill>
                  <a:srgbClr val="292929"/>
                </a:solidFill>
                <a:latin typeface="Abadi" panose="020B0604020104020204" pitchFamily="34" charset="0"/>
              </a:rPr>
              <a:t>• The average payload of F9 v1.1 booster is 2,928 kg;</a:t>
            </a:r>
          </a:p>
          <a:p>
            <a:r>
              <a:rPr lang="en-US" sz="2200" dirty="0">
                <a:solidFill>
                  <a:srgbClr val="292929"/>
                </a:solidFill>
                <a:latin typeface="Abadi" panose="020B0604020104020204" pitchFamily="34" charset="0"/>
              </a:rPr>
              <a:t>• The first success landing outcome happened in 2015 fiver year after the first launch;</a:t>
            </a:r>
          </a:p>
          <a:p>
            <a:r>
              <a:rPr lang="en-US" sz="2200" dirty="0">
                <a:solidFill>
                  <a:srgbClr val="292929"/>
                </a:solidFill>
                <a:latin typeface="Abadi" panose="020B0604020104020204" pitchFamily="34" charset="0"/>
              </a:rPr>
              <a:t>• Many Falcon 9 booster versions were successful at landing in drone ships having payload above the average;</a:t>
            </a:r>
          </a:p>
          <a:p>
            <a:r>
              <a:rPr lang="en-US" sz="2200" dirty="0">
                <a:solidFill>
                  <a:srgbClr val="292929"/>
                </a:solidFill>
                <a:latin typeface="Abadi" panose="020B0604020104020204" pitchFamily="34" charset="0"/>
              </a:rPr>
              <a:t>• Almost 100% of mission outcomes were successful;</a:t>
            </a:r>
          </a:p>
          <a:p>
            <a:r>
              <a:rPr lang="en-US" sz="2200" dirty="0">
                <a:solidFill>
                  <a:srgbClr val="292929"/>
                </a:solidFill>
                <a:latin typeface="Abadi" panose="020B0604020104020204" pitchFamily="34" charset="0"/>
              </a:rPr>
              <a:t>• Two booster versions failed at landing in drone ships in 2015: F9 v1.1 B1012 and F9 v1.1 B1015;</a:t>
            </a:r>
          </a:p>
          <a:p>
            <a:r>
              <a:rPr lang="en-US" sz="2200" dirty="0">
                <a:solidFill>
                  <a:srgbClr val="292929"/>
                </a:solidFill>
                <a:latin typeface="Abadi" panose="020B0604020104020204" pitchFamily="34" charset="0"/>
              </a:rPr>
              <a:t>• The number of landing outcomes became as better as years passed.</a:t>
            </a:r>
            <a:endParaRPr lang="en-US" sz="2200" dirty="0">
              <a:latin typeface="Abadi" panose="020B0604020104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9010241" cy="276466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10000"/>
              </a:lnSpc>
              <a:spcBef>
                <a:spcPts val="600"/>
              </a:spcBef>
            </a:pPr>
            <a:r>
              <a:rPr lang="en-US" sz="2200" dirty="0">
                <a:solidFill>
                  <a:schemeClr val="accent3">
                    <a:lumMod val="25000"/>
                  </a:schemeClr>
                </a:solidFill>
                <a:latin typeface="Abadi" panose="020B0604020104020204" pitchFamily="34" charset="0"/>
              </a:rPr>
              <a:t>Interactive analytics demo in screenshots</a:t>
            </a:r>
          </a:p>
          <a:p>
            <a:pPr>
              <a:lnSpc>
                <a:spcPct val="110000"/>
              </a:lnSpc>
              <a:spcBef>
                <a:spcPts val="600"/>
              </a:spcBef>
            </a:pPr>
            <a:r>
              <a:rPr lang="en-US" sz="2200" dirty="0">
                <a:solidFill>
                  <a:srgbClr val="292929"/>
                </a:solidFill>
                <a:latin typeface="Abadi" panose="020B0604020104020204" pitchFamily="34" charset="0"/>
              </a:rPr>
              <a:t>Using interactive analytics was possible to identify that launch sites use to be in safety places, near sea, for example and have a good logistic infrastructure around.</a:t>
            </a:r>
          </a:p>
          <a:p>
            <a:pPr>
              <a:lnSpc>
                <a:spcPct val="110000"/>
              </a:lnSpc>
              <a:spcBef>
                <a:spcPts val="600"/>
              </a:spcBef>
            </a:pPr>
            <a:r>
              <a:rPr lang="en-US" sz="2200" dirty="0">
                <a:solidFill>
                  <a:srgbClr val="292929"/>
                </a:solidFill>
                <a:latin typeface="Abadi" panose="020B0604020104020204" pitchFamily="34" charset="0"/>
              </a:rPr>
              <a:t>Most launches happens at east cost launch sites.</a:t>
            </a:r>
            <a:endParaRPr lang="en-US" sz="2200" dirty="0">
              <a:latin typeface="Abadi" panose="020B0604020104020204" pitchFamily="34" charset="0"/>
            </a:endParaRPr>
          </a:p>
          <a:p>
            <a:pPr marL="457200" lvl="1" indent="0">
              <a:lnSpc>
                <a:spcPct val="110000"/>
              </a:lnSpc>
              <a:spcBef>
                <a:spcPts val="600"/>
              </a:spcBef>
              <a:buNone/>
            </a:pPr>
            <a:endParaRPr lang="en-US" sz="2200" dirty="0">
              <a:latin typeface="Abadi" panose="020B0604020104020204" pitchFamily="34"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339851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5" name="TextBox 4">
            <a:extLst>
              <a:ext uri="{FF2B5EF4-FFF2-40B4-BE49-F238E27FC236}">
                <a16:creationId xmlns:a16="http://schemas.microsoft.com/office/drawing/2014/main" id="{A6DE9708-56FF-B1A4-313C-48266FF7B0E3}"/>
              </a:ext>
            </a:extLst>
          </p:cNvPr>
          <p:cNvSpPr txBox="1"/>
          <p:nvPr/>
        </p:nvSpPr>
        <p:spPr>
          <a:xfrm>
            <a:off x="510332" y="1834064"/>
            <a:ext cx="3981156" cy="2462213"/>
          </a:xfrm>
          <a:prstGeom prst="rect">
            <a:avLst/>
          </a:prstGeom>
          <a:noFill/>
        </p:spPr>
        <p:txBody>
          <a:bodyPr wrap="square">
            <a:spAutoFit/>
          </a:bodyPr>
          <a:lstStyle/>
          <a:p>
            <a:r>
              <a:rPr lang="en-US" sz="2200" dirty="0">
                <a:solidFill>
                  <a:srgbClr val="292929"/>
                </a:solidFill>
                <a:latin typeface="Abadi" panose="020B0604020104020204" pitchFamily="34" charset="0"/>
              </a:rPr>
              <a:t>Predictive Analysis showed that Decision Tree Classifier is the best model to predict successful landings, having accuracy over 87% and accuracy for test data over 94%.</a:t>
            </a:r>
            <a:endParaRPr lang="en-US" sz="2200" dirty="0">
              <a:latin typeface="Abadi" panose="020B0604020104020204" pitchFamily="34" charset="0"/>
            </a:endParaRPr>
          </a:p>
        </p:txBody>
      </p:sp>
      <p:pic>
        <p:nvPicPr>
          <p:cNvPr id="9" name="Picture 8">
            <a:extLst>
              <a:ext uri="{FF2B5EF4-FFF2-40B4-BE49-F238E27FC236}">
                <a16:creationId xmlns:a16="http://schemas.microsoft.com/office/drawing/2014/main" id="{D50AC290-2E06-A8EA-6818-5230B4E239AB}"/>
              </a:ext>
            </a:extLst>
          </p:cNvPr>
          <p:cNvPicPr>
            <a:picLocks noChangeAspect="1"/>
          </p:cNvPicPr>
          <p:nvPr/>
        </p:nvPicPr>
        <p:blipFill>
          <a:blip r:embed="rId4"/>
          <a:stretch>
            <a:fillRect/>
          </a:stretch>
        </p:blipFill>
        <p:spPr>
          <a:xfrm>
            <a:off x="5058052" y="1497270"/>
            <a:ext cx="5920499" cy="4528303"/>
          </a:xfrm>
          <a:prstGeom prst="rect">
            <a:avLst/>
          </a:prstGeom>
        </p:spPr>
      </p:pic>
    </p:spTree>
    <p:extLst>
      <p:ext uri="{BB962C8B-B14F-4D97-AF65-F5344CB8AC3E}">
        <p14:creationId xmlns:p14="http://schemas.microsoft.com/office/powerpoint/2010/main" val="2665930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TextBox 5">
            <a:extLst>
              <a:ext uri="{FF2B5EF4-FFF2-40B4-BE49-F238E27FC236}">
                <a16:creationId xmlns:a16="http://schemas.microsoft.com/office/drawing/2014/main" id="{94648452-38A2-FCA5-EA8D-97CD37A6D70D}"/>
              </a:ext>
            </a:extLst>
          </p:cNvPr>
          <p:cNvSpPr txBox="1"/>
          <p:nvPr/>
        </p:nvSpPr>
        <p:spPr>
          <a:xfrm>
            <a:off x="734028" y="4244819"/>
            <a:ext cx="10152508" cy="2123658"/>
          </a:xfrm>
          <a:prstGeom prst="rect">
            <a:avLst/>
          </a:prstGeom>
          <a:noFill/>
        </p:spPr>
        <p:txBody>
          <a:bodyPr wrap="square">
            <a:spAutoFit/>
          </a:bodyPr>
          <a:lstStyle/>
          <a:p>
            <a:pPr marL="342900" indent="-34290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The plot indicates that the larger the flight amount at a launch site, the greater the success rate at a launch site.</a:t>
            </a:r>
          </a:p>
          <a:p>
            <a:pPr marL="342900" indent="-342900">
              <a:buFont typeface="Arial" panose="020B0604020202020204" pitchFamily="34" charset="0"/>
              <a:buChar char="•"/>
            </a:pPr>
            <a:r>
              <a:rPr lang="en-US" sz="2200" dirty="0">
                <a:solidFill>
                  <a:srgbClr val="292929"/>
                </a:solidFill>
                <a:latin typeface="Abadi" panose="020B0604020104020204" pitchFamily="34" charset="0"/>
              </a:rPr>
              <a:t> According to the plot above, it’s possible to verify that the best launch site nowadays is CCAF5 SLC 40, where most of recent launches were successful;</a:t>
            </a:r>
          </a:p>
          <a:p>
            <a:pPr marL="342900" indent="-342900">
              <a:buFont typeface="Arial" panose="020B0604020202020204" pitchFamily="34" charset="0"/>
              <a:buChar char="•"/>
            </a:pPr>
            <a:r>
              <a:rPr lang="en-US" sz="2200" dirty="0">
                <a:solidFill>
                  <a:srgbClr val="292929"/>
                </a:solidFill>
                <a:latin typeface="Abadi" panose="020B0604020104020204" pitchFamily="34" charset="0"/>
              </a:rPr>
              <a:t>In second place VAFB SLC 4E and third place KSC LC 39A;</a:t>
            </a:r>
          </a:p>
          <a:p>
            <a:pPr marL="342900" indent="-342900">
              <a:buFont typeface="Arial" panose="020B0604020202020204" pitchFamily="34" charset="0"/>
              <a:buChar char="•"/>
            </a:pPr>
            <a:r>
              <a:rPr lang="en-US" sz="2200" dirty="0">
                <a:solidFill>
                  <a:srgbClr val="292929"/>
                </a:solidFill>
                <a:latin typeface="Abadi" panose="020B0604020104020204" pitchFamily="34" charset="0"/>
              </a:rPr>
              <a:t>It’s also possible to see that the general success rate improved over time.</a:t>
            </a:r>
            <a:endParaRPr lang="en-US" sz="2200" dirty="0">
              <a:solidFill>
                <a:schemeClr val="accent3">
                  <a:lumMod val="25000"/>
                </a:schemeClr>
              </a:solidFill>
              <a:latin typeface="Abadi" panose="020B0604020104020204" pitchFamily="34" charset="0"/>
            </a:endParaRPr>
          </a:p>
        </p:txBody>
      </p:sp>
      <p:pic>
        <p:nvPicPr>
          <p:cNvPr id="8" name="Picture 7">
            <a:extLst>
              <a:ext uri="{FF2B5EF4-FFF2-40B4-BE49-F238E27FC236}">
                <a16:creationId xmlns:a16="http://schemas.microsoft.com/office/drawing/2014/main" id="{A9D7BB8A-6794-F0A7-232D-4706A096C0A0}"/>
              </a:ext>
            </a:extLst>
          </p:cNvPr>
          <p:cNvPicPr>
            <a:picLocks noChangeAspect="1"/>
          </p:cNvPicPr>
          <p:nvPr/>
        </p:nvPicPr>
        <p:blipFill>
          <a:blip r:embed="rId3"/>
          <a:stretch>
            <a:fillRect/>
          </a:stretch>
        </p:blipFill>
        <p:spPr>
          <a:xfrm>
            <a:off x="482753" y="1562551"/>
            <a:ext cx="10802858" cy="2191056"/>
          </a:xfrm>
          <a:prstGeom prst="rect">
            <a:avLst/>
          </a:prstGeom>
          <a:ln w="19050">
            <a:solidFill>
              <a:schemeClr val="accent2">
                <a:lumMod val="50000"/>
              </a:schemeClr>
            </a:soli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TextBox 5">
            <a:extLst>
              <a:ext uri="{FF2B5EF4-FFF2-40B4-BE49-F238E27FC236}">
                <a16:creationId xmlns:a16="http://schemas.microsoft.com/office/drawing/2014/main" id="{5868D87B-E892-9085-E3A2-2BDE5A8D6E7B}"/>
              </a:ext>
            </a:extLst>
          </p:cNvPr>
          <p:cNvSpPr txBox="1"/>
          <p:nvPr/>
        </p:nvSpPr>
        <p:spPr>
          <a:xfrm>
            <a:off x="734028" y="4405924"/>
            <a:ext cx="10551583" cy="1107996"/>
          </a:xfrm>
          <a:prstGeom prst="rect">
            <a:avLst/>
          </a:prstGeom>
          <a:noFill/>
        </p:spPr>
        <p:txBody>
          <a:bodyPr wrap="square">
            <a:spAutoFit/>
          </a:bodyPr>
          <a:lstStyle/>
          <a:p>
            <a:r>
              <a:rPr lang="en-US" sz="2200" dirty="0">
                <a:solidFill>
                  <a:srgbClr val="292929"/>
                </a:solidFill>
                <a:latin typeface="Abadi" panose="020B0604020104020204" pitchFamily="34" charset="0"/>
              </a:rPr>
              <a:t>• Payloads over 9,000kg   have excellent success rate;</a:t>
            </a:r>
          </a:p>
          <a:p>
            <a:r>
              <a:rPr lang="en-US" sz="2200" dirty="0">
                <a:solidFill>
                  <a:srgbClr val="292929"/>
                </a:solidFill>
                <a:latin typeface="Abadi" panose="020B0604020104020204" pitchFamily="34" charset="0"/>
              </a:rPr>
              <a:t>• Payloads over 12,000kg seems to be possible only on CCAFS SLC 40 and KSC LC</a:t>
            </a:r>
          </a:p>
          <a:p>
            <a:r>
              <a:rPr lang="en-US" sz="2200" dirty="0">
                <a:solidFill>
                  <a:srgbClr val="292929"/>
                </a:solidFill>
                <a:latin typeface="Abadi" panose="020B0604020104020204" pitchFamily="34" charset="0"/>
              </a:rPr>
              <a:t>39A launch sites.</a:t>
            </a:r>
            <a:endParaRPr lang="en-US" sz="2200" dirty="0">
              <a:latin typeface="Abadi" panose="020B0604020104020204" pitchFamily="34" charset="0"/>
            </a:endParaRPr>
          </a:p>
        </p:txBody>
      </p:sp>
      <p:pic>
        <p:nvPicPr>
          <p:cNvPr id="8" name="Picture 7">
            <a:extLst>
              <a:ext uri="{FF2B5EF4-FFF2-40B4-BE49-F238E27FC236}">
                <a16:creationId xmlns:a16="http://schemas.microsoft.com/office/drawing/2014/main" id="{9EC3D1A3-DF56-1301-E999-8CD8D9F09A68}"/>
              </a:ext>
            </a:extLst>
          </p:cNvPr>
          <p:cNvPicPr>
            <a:picLocks noChangeAspect="1"/>
          </p:cNvPicPr>
          <p:nvPr/>
        </p:nvPicPr>
        <p:blipFill>
          <a:blip r:embed="rId3"/>
          <a:stretch>
            <a:fillRect/>
          </a:stretch>
        </p:blipFill>
        <p:spPr>
          <a:xfrm>
            <a:off x="655114" y="1756402"/>
            <a:ext cx="10802858" cy="2172003"/>
          </a:xfrm>
          <a:prstGeom prst="rect">
            <a:avLst/>
          </a:prstGeom>
          <a:ln w="19050">
            <a:solidFill>
              <a:schemeClr val="accent2">
                <a:lumMod val="50000"/>
              </a:schemeClr>
            </a:solid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449632" y="5879687"/>
            <a:ext cx="10160859" cy="879325"/>
          </a:xfrm>
          <a:prstGeom prst="rect">
            <a:avLst/>
          </a:prstGeom>
        </p:spPr>
        <p:txBody>
          <a:bodyPr>
            <a:normAutofit/>
          </a:bodyPr>
          <a:lstStyle/>
          <a:p>
            <a:pPr>
              <a:spcBef>
                <a:spcPts val="1400"/>
              </a:spcBef>
            </a:pPr>
            <a:r>
              <a:rPr lang="en-US" sz="2200" dirty="0">
                <a:latin typeface="Abadi" panose="020B0604020104020204" pitchFamily="34" charset="0"/>
              </a:rPr>
              <a:t>The plot indicates that ES-L1, GEO, HEO, SSO, VLEO had the most success rate.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72727B8D-4785-2732-48FC-BB81D588FFA6}"/>
              </a:ext>
            </a:extLst>
          </p:cNvPr>
          <p:cNvPicPr>
            <a:picLocks noChangeAspect="1"/>
          </p:cNvPicPr>
          <p:nvPr/>
        </p:nvPicPr>
        <p:blipFill>
          <a:blip r:embed="rId3"/>
          <a:stretch>
            <a:fillRect/>
          </a:stretch>
        </p:blipFill>
        <p:spPr>
          <a:xfrm>
            <a:off x="691172" y="1290339"/>
            <a:ext cx="7706801" cy="427732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TextBox 5">
            <a:extLst>
              <a:ext uri="{FF2B5EF4-FFF2-40B4-BE49-F238E27FC236}">
                <a16:creationId xmlns:a16="http://schemas.microsoft.com/office/drawing/2014/main" id="{6D48397E-F2DF-B25C-7A24-17B6F92B30B1}"/>
              </a:ext>
            </a:extLst>
          </p:cNvPr>
          <p:cNvSpPr txBox="1"/>
          <p:nvPr/>
        </p:nvSpPr>
        <p:spPr>
          <a:xfrm>
            <a:off x="760532" y="1688263"/>
            <a:ext cx="10525079" cy="1107996"/>
          </a:xfrm>
          <a:prstGeom prst="rect">
            <a:avLst/>
          </a:prstGeom>
          <a:noFill/>
        </p:spPr>
        <p:txBody>
          <a:bodyPr wrap="square">
            <a:sp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It appears that in the LEO orbit, success is related to the number of flights whereas in the GTO orbit, there is no relationship between flight number and the orbit. </a:t>
            </a:r>
          </a:p>
        </p:txBody>
      </p:sp>
      <p:pic>
        <p:nvPicPr>
          <p:cNvPr id="8" name="Picture 7">
            <a:extLst>
              <a:ext uri="{FF2B5EF4-FFF2-40B4-BE49-F238E27FC236}">
                <a16:creationId xmlns:a16="http://schemas.microsoft.com/office/drawing/2014/main" id="{327101F7-614E-0DA0-0B65-93548C8FDA3D}"/>
              </a:ext>
            </a:extLst>
          </p:cNvPr>
          <p:cNvPicPr>
            <a:picLocks noChangeAspect="1"/>
          </p:cNvPicPr>
          <p:nvPr/>
        </p:nvPicPr>
        <p:blipFill>
          <a:blip r:embed="rId3"/>
          <a:stretch>
            <a:fillRect/>
          </a:stretch>
        </p:blipFill>
        <p:spPr>
          <a:xfrm>
            <a:off x="760532" y="2969155"/>
            <a:ext cx="10860016" cy="2200582"/>
          </a:xfrm>
          <a:prstGeom prst="rect">
            <a:avLst/>
          </a:prstGeom>
          <a:ln w="19050">
            <a:solidFill>
              <a:schemeClr val="accent2">
                <a:lumMod val="50000"/>
              </a:schemeClr>
            </a:solid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TextBox 5">
            <a:extLst>
              <a:ext uri="{FF2B5EF4-FFF2-40B4-BE49-F238E27FC236}">
                <a16:creationId xmlns:a16="http://schemas.microsoft.com/office/drawing/2014/main" id="{9C0425ED-D8B5-BDC7-EEDB-0B0890CEC908}"/>
              </a:ext>
            </a:extLst>
          </p:cNvPr>
          <p:cNvSpPr txBox="1"/>
          <p:nvPr/>
        </p:nvSpPr>
        <p:spPr>
          <a:xfrm>
            <a:off x="565029" y="4842671"/>
            <a:ext cx="10720581" cy="1107996"/>
          </a:xfrm>
          <a:prstGeom prst="rect">
            <a:avLst/>
          </a:prstGeom>
          <a:noFill/>
        </p:spPr>
        <p:txBody>
          <a:bodyPr wrap="square">
            <a:spAutoFit/>
          </a:bodyPr>
          <a:lstStyle/>
          <a:p>
            <a:r>
              <a:rPr lang="en-US" sz="2200" dirty="0">
                <a:solidFill>
                  <a:srgbClr val="292929"/>
                </a:solidFill>
                <a:latin typeface="Abadi" panose="020B0604020104020204" pitchFamily="34" charset="0"/>
              </a:rPr>
              <a:t>• The relationship between payload and success rate to orbit GTO was not apparent;</a:t>
            </a:r>
          </a:p>
          <a:p>
            <a:r>
              <a:rPr lang="en-US" sz="2200" dirty="0">
                <a:solidFill>
                  <a:srgbClr val="292929"/>
                </a:solidFill>
                <a:latin typeface="Abadi" panose="020B0604020104020204" pitchFamily="34" charset="0"/>
              </a:rPr>
              <a:t>• ISS orbit has the widest range of payload and a good rate of success;</a:t>
            </a:r>
          </a:p>
          <a:p>
            <a:r>
              <a:rPr lang="en-US" sz="2200" dirty="0">
                <a:solidFill>
                  <a:srgbClr val="292929"/>
                </a:solidFill>
                <a:latin typeface="Abadi" panose="020B0604020104020204" pitchFamily="34" charset="0"/>
              </a:rPr>
              <a:t>• There are few launches to the orbits SO and GEO.</a:t>
            </a:r>
            <a:endParaRPr lang="en-US" sz="2200" dirty="0">
              <a:latin typeface="Abadi" panose="020B0604020104020204" pitchFamily="34" charset="0"/>
            </a:endParaRPr>
          </a:p>
        </p:txBody>
      </p:sp>
      <p:pic>
        <p:nvPicPr>
          <p:cNvPr id="8" name="Picture 7">
            <a:extLst>
              <a:ext uri="{FF2B5EF4-FFF2-40B4-BE49-F238E27FC236}">
                <a16:creationId xmlns:a16="http://schemas.microsoft.com/office/drawing/2014/main" id="{75B79FFF-4EA7-26C4-B719-70BFE2D50C02}"/>
              </a:ext>
            </a:extLst>
          </p:cNvPr>
          <p:cNvPicPr>
            <a:picLocks noChangeAspect="1"/>
          </p:cNvPicPr>
          <p:nvPr/>
        </p:nvPicPr>
        <p:blipFill>
          <a:blip r:embed="rId3"/>
          <a:stretch>
            <a:fillRect/>
          </a:stretch>
        </p:blipFill>
        <p:spPr>
          <a:xfrm>
            <a:off x="770011" y="1969311"/>
            <a:ext cx="10821910" cy="2181529"/>
          </a:xfrm>
          <a:prstGeom prst="rect">
            <a:avLst/>
          </a:prstGeom>
          <a:ln w="19050">
            <a:solidFill>
              <a:schemeClr val="accent2">
                <a:lumMod val="50000"/>
              </a:schemeClr>
            </a:solid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9EF6C242-5B2C-F9CC-F7B4-29B65C8257F7}"/>
              </a:ext>
            </a:extLst>
          </p:cNvPr>
          <p:cNvPicPr>
            <a:picLocks noChangeAspect="1"/>
          </p:cNvPicPr>
          <p:nvPr/>
        </p:nvPicPr>
        <p:blipFill>
          <a:blip r:embed="rId3"/>
          <a:stretch>
            <a:fillRect/>
          </a:stretch>
        </p:blipFill>
        <p:spPr>
          <a:xfrm>
            <a:off x="236784" y="1494185"/>
            <a:ext cx="7649643" cy="4124901"/>
          </a:xfrm>
          <a:prstGeom prst="rect">
            <a:avLst/>
          </a:prstGeom>
          <a:ln w="19050">
            <a:solidFill>
              <a:schemeClr val="accent2">
                <a:lumMod val="50000"/>
              </a:schemeClr>
            </a:solidFill>
          </a:ln>
        </p:spPr>
      </p:pic>
      <p:sp>
        <p:nvSpPr>
          <p:cNvPr id="8" name="TextBox 7">
            <a:extLst>
              <a:ext uri="{FF2B5EF4-FFF2-40B4-BE49-F238E27FC236}">
                <a16:creationId xmlns:a16="http://schemas.microsoft.com/office/drawing/2014/main" id="{DFD547A2-9779-A5DA-9308-C4BBD491A422}"/>
              </a:ext>
            </a:extLst>
          </p:cNvPr>
          <p:cNvSpPr txBox="1"/>
          <p:nvPr/>
        </p:nvSpPr>
        <p:spPr>
          <a:xfrm>
            <a:off x="8126527" y="2079308"/>
            <a:ext cx="3713670" cy="2123658"/>
          </a:xfrm>
          <a:prstGeom prst="rect">
            <a:avLst/>
          </a:prstGeom>
          <a:noFill/>
        </p:spPr>
        <p:txBody>
          <a:bodyPr wrap="square">
            <a:spAutoFit/>
          </a:bodyPr>
          <a:lstStyle/>
          <a:p>
            <a:r>
              <a:rPr lang="en-US" sz="2200" dirty="0">
                <a:solidFill>
                  <a:srgbClr val="292929"/>
                </a:solidFill>
                <a:latin typeface="Abadi" panose="020B0604020104020204" pitchFamily="34" charset="0"/>
              </a:rPr>
              <a:t>• Success rate started increasing in 2013 and kept until 2020;</a:t>
            </a:r>
          </a:p>
          <a:p>
            <a:r>
              <a:rPr lang="en-US" sz="2200" dirty="0">
                <a:solidFill>
                  <a:srgbClr val="292929"/>
                </a:solidFill>
                <a:latin typeface="Abadi" panose="020B0604020104020204" pitchFamily="34" charset="0"/>
              </a:rPr>
              <a:t>• The first three years were a period of adjusts and improvement of technology.</a:t>
            </a:r>
            <a:endParaRPr lang="en-US" sz="2200" dirty="0">
              <a:latin typeface="Abadi" panose="020B0604020104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Content Placeholder 2">
            <a:extLst>
              <a:ext uri="{FF2B5EF4-FFF2-40B4-BE49-F238E27FC236}">
                <a16:creationId xmlns:a16="http://schemas.microsoft.com/office/drawing/2014/main" id="{819DAE82-74DF-E6C9-CBF1-5C60D7A35D7F}"/>
              </a:ext>
            </a:extLst>
          </p:cNvPr>
          <p:cNvSpPr txBox="1">
            <a:spLocks/>
          </p:cNvSpPr>
          <p:nvPr/>
        </p:nvSpPr>
        <p:spPr>
          <a:xfrm>
            <a:off x="527769" y="1914055"/>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419E25A4-3A48-27BE-856F-849DC8689908}"/>
              </a:ext>
            </a:extLst>
          </p:cNvPr>
          <p:cNvPicPr>
            <a:picLocks noChangeAspect="1"/>
          </p:cNvPicPr>
          <p:nvPr/>
        </p:nvPicPr>
        <p:blipFill>
          <a:blip r:embed="rId3"/>
          <a:stretch>
            <a:fillRect/>
          </a:stretch>
        </p:blipFill>
        <p:spPr>
          <a:xfrm>
            <a:off x="5204760" y="1661788"/>
            <a:ext cx="6253212" cy="3534424"/>
          </a:xfrm>
          <a:prstGeom prst="rect">
            <a:avLst/>
          </a:prstGeom>
          <a:ln w="19050">
            <a:solidFill>
              <a:schemeClr val="accent2">
                <a:lumMod val="50000"/>
              </a:schemeClr>
            </a:solid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pic>
        <p:nvPicPr>
          <p:cNvPr id="2" name="Picture 1">
            <a:extLst>
              <a:ext uri="{FF2B5EF4-FFF2-40B4-BE49-F238E27FC236}">
                <a16:creationId xmlns:a16="http://schemas.microsoft.com/office/drawing/2014/main" id="{E0726A2F-108A-8253-371A-F54C0494162C}"/>
              </a:ext>
            </a:extLst>
          </p:cNvPr>
          <p:cNvPicPr>
            <a:picLocks noChangeAspect="1"/>
          </p:cNvPicPr>
          <p:nvPr/>
        </p:nvPicPr>
        <p:blipFill>
          <a:blip r:embed="rId3"/>
          <a:stretch>
            <a:fillRect/>
          </a:stretch>
        </p:blipFill>
        <p:spPr>
          <a:xfrm>
            <a:off x="633875" y="2819837"/>
            <a:ext cx="11063544" cy="2907149"/>
          </a:xfrm>
          <a:prstGeom prst="rect">
            <a:avLst/>
          </a:prstGeom>
          <a:ln w="19050">
            <a:solidFill>
              <a:schemeClr val="accent2">
                <a:lumMod val="50000"/>
              </a:schemeClr>
            </a:solidFill>
          </a:ln>
        </p:spPr>
      </p:pic>
      <p:sp>
        <p:nvSpPr>
          <p:cNvPr id="7" name="TextBox 6">
            <a:extLst>
              <a:ext uri="{FF2B5EF4-FFF2-40B4-BE49-F238E27FC236}">
                <a16:creationId xmlns:a16="http://schemas.microsoft.com/office/drawing/2014/main" id="{AF104D1E-A47E-312C-20A9-A55FD6FE135E}"/>
              </a:ext>
            </a:extLst>
          </p:cNvPr>
          <p:cNvSpPr txBox="1"/>
          <p:nvPr/>
        </p:nvSpPr>
        <p:spPr>
          <a:xfrm>
            <a:off x="770011" y="1741401"/>
            <a:ext cx="10687960" cy="430887"/>
          </a:xfrm>
          <a:prstGeom prst="rect">
            <a:avLst/>
          </a:prstGeom>
          <a:noFill/>
        </p:spPr>
        <p:txBody>
          <a:bodyPr wrap="square">
            <a:sp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query was to present 5 records where launch sites begin with `CCA`</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5">
            <a:extLst>
              <a:ext uri="{FF2B5EF4-FFF2-40B4-BE49-F238E27FC236}">
                <a16:creationId xmlns:a16="http://schemas.microsoft.com/office/drawing/2014/main" id="{392AF622-14A5-FC8C-86A2-E869194AF998}"/>
              </a:ext>
            </a:extLst>
          </p:cNvPr>
          <p:cNvSpPr txBox="1"/>
          <p:nvPr/>
        </p:nvSpPr>
        <p:spPr>
          <a:xfrm>
            <a:off x="770010" y="1678163"/>
            <a:ext cx="9167619" cy="769441"/>
          </a:xfrm>
          <a:prstGeom prst="rect">
            <a:avLst/>
          </a:prstGeom>
          <a:noFill/>
        </p:spPr>
        <p:txBody>
          <a:bodyPr wrap="square">
            <a:spAutoFit/>
          </a:bodyPr>
          <a:lstStyle>
            <a:defPPr>
              <a:defRPr lang="en-US"/>
            </a:defPPr>
            <a:lvl1pPr>
              <a:lnSpc>
                <a:spcPct val="100000"/>
              </a:lnSpc>
              <a:spcBef>
                <a:spcPts val="1400"/>
              </a:spcBef>
              <a:defRPr sz="2200">
                <a:solidFill>
                  <a:schemeClr val="accent3">
                    <a:lumMod val="25000"/>
                  </a:schemeClr>
                </a:solidFill>
                <a:latin typeface="Abadi" panose="020B0604020104020204" pitchFamily="34" charset="0"/>
              </a:defRPr>
            </a:lvl1pPr>
          </a:lstStyle>
          <a:p>
            <a:r>
              <a:rPr lang="en-US" dirty="0"/>
              <a:t>The total payload carried by boosters from NASA as 45596 was computed using the query below.</a:t>
            </a:r>
          </a:p>
        </p:txBody>
      </p:sp>
      <p:pic>
        <p:nvPicPr>
          <p:cNvPr id="7" name="Picture 6">
            <a:extLst>
              <a:ext uri="{FF2B5EF4-FFF2-40B4-BE49-F238E27FC236}">
                <a16:creationId xmlns:a16="http://schemas.microsoft.com/office/drawing/2014/main" id="{503AB80E-CAEB-4AAE-9A86-158961BBE9CF}"/>
              </a:ext>
            </a:extLst>
          </p:cNvPr>
          <p:cNvPicPr>
            <a:picLocks noChangeAspect="1"/>
          </p:cNvPicPr>
          <p:nvPr/>
        </p:nvPicPr>
        <p:blipFill>
          <a:blip r:embed="rId3"/>
          <a:stretch>
            <a:fillRect/>
          </a:stretch>
        </p:blipFill>
        <p:spPr>
          <a:xfrm>
            <a:off x="1858945" y="2833181"/>
            <a:ext cx="7733629" cy="3068459"/>
          </a:xfrm>
          <a:prstGeom prst="rect">
            <a:avLst/>
          </a:prstGeom>
          <a:ln w="19050">
            <a:solidFill>
              <a:schemeClr val="accent2">
                <a:lumMod val="50000"/>
              </a:schemeClr>
            </a:solid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883069"/>
          </a:xfrm>
          <a:prstGeom prst="rect">
            <a:avLst/>
          </a:prstGeom>
        </p:spPr>
        <p:txBody>
          <a:bodyPr>
            <a:normAutofit/>
          </a:bodyPr>
          <a:lstStyle/>
          <a:p>
            <a:pPr>
              <a:spcBef>
                <a:spcPts val="1400"/>
              </a:spcBef>
            </a:pPr>
            <a:r>
              <a:rPr lang="en-US" sz="2200" dirty="0">
                <a:latin typeface="Abadi" panose="020B0604020104020204" pitchFamily="34" charset="0"/>
              </a:rPr>
              <a:t>The average payload mass carried by booster version F9 v1.1 as 2928.4 was calculated</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D4AB7AAE-8DC9-CDF8-E188-E97BD0442A67}"/>
              </a:ext>
            </a:extLst>
          </p:cNvPr>
          <p:cNvPicPr>
            <a:picLocks noChangeAspect="1"/>
          </p:cNvPicPr>
          <p:nvPr/>
        </p:nvPicPr>
        <p:blipFill>
          <a:blip r:embed="rId3"/>
          <a:stretch>
            <a:fillRect/>
          </a:stretch>
        </p:blipFill>
        <p:spPr>
          <a:xfrm>
            <a:off x="2093319" y="3036498"/>
            <a:ext cx="6992023" cy="2809757"/>
          </a:xfrm>
          <a:prstGeom prst="rect">
            <a:avLst/>
          </a:prstGeom>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648352" y="1645063"/>
            <a:ext cx="4017889" cy="359979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Methodologies to analyze data</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using web scraping and SpaceX API; data wrangling</a:t>
            </a:r>
          </a:p>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(EDA) for data visualization and interactive dashboard</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Prediction.</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6F61BA78-BB40-A4D1-C37D-6FA2111175F4}"/>
              </a:ext>
            </a:extLst>
          </p:cNvPr>
          <p:cNvSpPr txBox="1"/>
          <p:nvPr/>
        </p:nvSpPr>
        <p:spPr>
          <a:xfrm>
            <a:off x="5934975" y="1704729"/>
            <a:ext cx="4611606" cy="35401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Summary of all results</a:t>
            </a:r>
          </a:p>
          <a:p>
            <a:pPr>
              <a:lnSpc>
                <a:spcPct val="100000"/>
              </a:lnSpc>
              <a:spcBef>
                <a:spcPts val="1400"/>
              </a:spcBef>
            </a:pPr>
            <a:r>
              <a:rPr lang="en-US" sz="2200" dirty="0">
                <a:solidFill>
                  <a:schemeClr val="accent3">
                    <a:lumMod val="25000"/>
                  </a:schemeClr>
                </a:solidFill>
                <a:latin typeface="Abadi" panose="020B0604020104020204" pitchFamily="34" charset="0"/>
              </a:rPr>
              <a:t>EDA is a useful method to identify which features best predict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Prediction shows the best model to predict which characteristics are important to predict the launch success.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TextBox 5">
            <a:extLst>
              <a:ext uri="{FF2B5EF4-FFF2-40B4-BE49-F238E27FC236}">
                <a16:creationId xmlns:a16="http://schemas.microsoft.com/office/drawing/2014/main" id="{CB3C33C7-D0EB-9C7F-C786-6598E7A4D382}"/>
              </a:ext>
            </a:extLst>
          </p:cNvPr>
          <p:cNvSpPr txBox="1"/>
          <p:nvPr/>
        </p:nvSpPr>
        <p:spPr>
          <a:xfrm>
            <a:off x="511217" y="1616342"/>
            <a:ext cx="10116526" cy="769441"/>
          </a:xfrm>
          <a:prstGeom prst="rect">
            <a:avLst/>
          </a:prstGeom>
          <a:noFill/>
        </p:spPr>
        <p:txBody>
          <a:bodyPr wrap="square">
            <a:spAutoFit/>
          </a:bodyPr>
          <a:lstStyle/>
          <a:p>
            <a:pPr>
              <a:spcBef>
                <a:spcPts val="1400"/>
              </a:spcBef>
            </a:pPr>
            <a:r>
              <a:rPr lang="en-US" sz="2200" dirty="0">
                <a:latin typeface="Abadi" panose="020B0604020104020204" pitchFamily="34" charset="0"/>
              </a:rPr>
              <a:t>The dates of the first successful landing outcome on ground pad was 22</a:t>
            </a:r>
            <a:r>
              <a:rPr lang="en-US" sz="2200" baseline="30000" dirty="0">
                <a:latin typeface="Abadi" panose="020B0604020104020204" pitchFamily="34" charset="0"/>
              </a:rPr>
              <a:t>nd</a:t>
            </a:r>
            <a:r>
              <a:rPr lang="en-US" sz="2200" dirty="0">
                <a:latin typeface="Abadi" panose="020B0604020104020204" pitchFamily="34" charset="0"/>
              </a:rPr>
              <a:t> December 2015 were identified.</a:t>
            </a:r>
          </a:p>
        </p:txBody>
      </p:sp>
      <p:pic>
        <p:nvPicPr>
          <p:cNvPr id="7" name="Picture 6">
            <a:extLst>
              <a:ext uri="{FF2B5EF4-FFF2-40B4-BE49-F238E27FC236}">
                <a16:creationId xmlns:a16="http://schemas.microsoft.com/office/drawing/2014/main" id="{241FBB78-55D8-0704-6DE8-25A24E05A977}"/>
              </a:ext>
            </a:extLst>
          </p:cNvPr>
          <p:cNvPicPr>
            <a:picLocks noChangeAspect="1"/>
          </p:cNvPicPr>
          <p:nvPr/>
        </p:nvPicPr>
        <p:blipFill>
          <a:blip r:embed="rId3"/>
          <a:stretch>
            <a:fillRect/>
          </a:stretch>
        </p:blipFill>
        <p:spPr>
          <a:xfrm>
            <a:off x="1547670" y="2601431"/>
            <a:ext cx="8043620" cy="3208493"/>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6B36E5DE-DB1E-27A9-A4ED-E0CB20A2E5E8}"/>
              </a:ext>
            </a:extLst>
          </p:cNvPr>
          <p:cNvPicPr>
            <a:picLocks noChangeAspect="1"/>
          </p:cNvPicPr>
          <p:nvPr/>
        </p:nvPicPr>
        <p:blipFill>
          <a:blip r:embed="rId3"/>
          <a:stretch>
            <a:fillRect/>
          </a:stretch>
        </p:blipFill>
        <p:spPr>
          <a:xfrm>
            <a:off x="5492788" y="1469511"/>
            <a:ext cx="6253214" cy="4284116"/>
          </a:xfrm>
          <a:prstGeom prst="rect">
            <a:avLst/>
          </a:prstGeom>
          <a:ln w="19050">
            <a:solidFill>
              <a:schemeClr val="accent2">
                <a:lumMod val="50000"/>
              </a:schemeClr>
            </a:solidFill>
          </a:ln>
        </p:spPr>
      </p:pic>
      <p:sp>
        <p:nvSpPr>
          <p:cNvPr id="3" name="Content Placeholder 4">
            <a:extLst>
              <a:ext uri="{FF2B5EF4-FFF2-40B4-BE49-F238E27FC236}">
                <a16:creationId xmlns:a16="http://schemas.microsoft.com/office/drawing/2014/main" id="{49B0D210-885A-A4A5-DC59-72CDD3C6C096}"/>
              </a:ext>
            </a:extLst>
          </p:cNvPr>
          <p:cNvSpPr txBox="1">
            <a:spLocks/>
          </p:cNvSpPr>
          <p:nvPr/>
        </p:nvSpPr>
        <p:spPr>
          <a:xfrm>
            <a:off x="807605" y="1832410"/>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We used the </a:t>
            </a:r>
            <a:r>
              <a:rPr lang="en-US" sz="2200" b="1" dirty="0">
                <a:latin typeface="Abadi" panose="020B0604020104020204" pitchFamily="34" charset="0"/>
              </a:rPr>
              <a:t>WHERE</a:t>
            </a:r>
            <a:r>
              <a:rPr lang="en-US" sz="2200" dirty="0">
                <a:latin typeface="Abadi" panose="020B0604020104020204" pitchFamily="34" charset="0"/>
              </a:rPr>
              <a:t> clause to filter for boosters which have successfully landed on drone ship and applied the </a:t>
            </a:r>
            <a:r>
              <a:rPr lang="en-US" sz="2200" b="1" dirty="0">
                <a:latin typeface="Abadi" panose="020B0604020104020204" pitchFamily="34" charset="0"/>
              </a:rPr>
              <a:t>AND</a:t>
            </a:r>
            <a:r>
              <a:rPr lang="en-US" sz="2200" dirty="0">
                <a:latin typeface="Abadi" panose="020B0604020104020204" pitchFamily="34" charset="0"/>
              </a:rPr>
              <a:t> condition to determine successful landing with payload mass greater than 4000 but less than 6000</a:t>
            </a:r>
          </a:p>
          <a:p>
            <a:pPr>
              <a:spcBef>
                <a:spcPts val="1400"/>
              </a:spcBef>
            </a:pPr>
            <a:endParaRPr lang="en-US" sz="22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Content Placeholder 4">
            <a:extLst>
              <a:ext uri="{FF2B5EF4-FFF2-40B4-BE49-F238E27FC236}">
                <a16:creationId xmlns:a16="http://schemas.microsoft.com/office/drawing/2014/main" id="{315C8224-426E-5C09-BD53-A2662BFBEE73}"/>
              </a:ext>
            </a:extLst>
          </p:cNvPr>
          <p:cNvSpPr txBox="1">
            <a:spLocks/>
          </p:cNvSpPr>
          <p:nvPr/>
        </p:nvSpPr>
        <p:spPr>
          <a:xfrm>
            <a:off x="734028"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Wildcard like ‘%’  was used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pic>
        <p:nvPicPr>
          <p:cNvPr id="6" name="Picture 5">
            <a:extLst>
              <a:ext uri="{FF2B5EF4-FFF2-40B4-BE49-F238E27FC236}">
                <a16:creationId xmlns:a16="http://schemas.microsoft.com/office/drawing/2014/main" id="{2B59EA81-A135-DB80-C107-1C29EC326A50}"/>
              </a:ext>
            </a:extLst>
          </p:cNvPr>
          <p:cNvPicPr>
            <a:picLocks noChangeAspect="1"/>
          </p:cNvPicPr>
          <p:nvPr/>
        </p:nvPicPr>
        <p:blipFill>
          <a:blip r:embed="rId3"/>
          <a:stretch>
            <a:fillRect/>
          </a:stretch>
        </p:blipFill>
        <p:spPr>
          <a:xfrm>
            <a:off x="5629534" y="1543601"/>
            <a:ext cx="5108891" cy="4633362"/>
          </a:xfrm>
          <a:prstGeom prst="rect">
            <a:avLst/>
          </a:prstGeom>
          <a:ln w="19050">
            <a:solidFill>
              <a:schemeClr val="accent2">
                <a:lumMod val="50000"/>
              </a:schemeClr>
            </a:solid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7" name="Content Placeholder 4">
            <a:extLst>
              <a:ext uri="{FF2B5EF4-FFF2-40B4-BE49-F238E27FC236}">
                <a16:creationId xmlns:a16="http://schemas.microsoft.com/office/drawing/2014/main" id="{035FB6D6-2420-918B-2401-96C70CB8BDBF}"/>
              </a:ext>
            </a:extLst>
          </p:cNvPr>
          <p:cNvSpPr txBox="1">
            <a:spLocks/>
          </p:cNvSpPr>
          <p:nvPr/>
        </p:nvSpPr>
        <p:spPr>
          <a:xfrm>
            <a:off x="187318" y="1495201"/>
            <a:ext cx="4632589" cy="299053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Determining the booster that have carried the maximum payload using a subquery in the </a:t>
            </a:r>
            <a:r>
              <a:rPr lang="en-US" sz="2200" b="1" dirty="0">
                <a:latin typeface="Abadi" panose="020B0604020104020204" pitchFamily="34" charset="0"/>
              </a:rPr>
              <a:t>WHERE</a:t>
            </a:r>
            <a:r>
              <a:rPr lang="en-US" sz="2200" dirty="0">
                <a:latin typeface="Abadi" panose="020B0604020104020204" pitchFamily="34" charset="0"/>
              </a:rPr>
              <a:t> clause and the </a:t>
            </a:r>
            <a:r>
              <a:rPr lang="en-US" sz="2200" b="1" dirty="0">
                <a:latin typeface="Abadi" panose="020B0604020104020204" pitchFamily="34" charset="0"/>
              </a:rPr>
              <a:t>MAX() </a:t>
            </a:r>
            <a:r>
              <a:rPr lang="en-US" sz="2200" dirty="0">
                <a:latin typeface="Abadi" panose="020B0604020104020204" pitchFamily="34" charset="0"/>
              </a:rPr>
              <a:t>function.</a:t>
            </a:r>
          </a:p>
          <a:p>
            <a:pPr>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spcBef>
                <a:spcPts val="1400"/>
              </a:spcBef>
            </a:pPr>
            <a:endParaRPr lang="en-US" sz="2200" dirty="0">
              <a:latin typeface="Abadi" panose="020B0604020104020204" pitchFamily="34" charset="0"/>
            </a:endParaRPr>
          </a:p>
        </p:txBody>
      </p:sp>
      <p:pic>
        <p:nvPicPr>
          <p:cNvPr id="8" name="Picture 7">
            <a:extLst>
              <a:ext uri="{FF2B5EF4-FFF2-40B4-BE49-F238E27FC236}">
                <a16:creationId xmlns:a16="http://schemas.microsoft.com/office/drawing/2014/main" id="{A4438A02-8F2E-AAFA-B03B-91BF31261992}"/>
              </a:ext>
            </a:extLst>
          </p:cNvPr>
          <p:cNvPicPr>
            <a:picLocks noChangeAspect="1"/>
          </p:cNvPicPr>
          <p:nvPr/>
        </p:nvPicPr>
        <p:blipFill>
          <a:blip r:embed="rId3"/>
          <a:stretch>
            <a:fillRect/>
          </a:stretch>
        </p:blipFill>
        <p:spPr>
          <a:xfrm>
            <a:off x="4992435" y="1472322"/>
            <a:ext cx="6465537" cy="5204757"/>
          </a:xfrm>
          <a:prstGeom prst="rect">
            <a:avLst/>
          </a:prstGeom>
          <a:ln w="28575">
            <a:solidFill>
              <a:schemeClr val="accent2">
                <a:lumMod val="50000"/>
              </a:schemeClr>
            </a:solid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34</a:t>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DD973FB4-4F4A-6A2B-0BCE-DC5C08E6EC3F}"/>
              </a:ext>
            </a:extLst>
          </p:cNvPr>
          <p:cNvSpPr txBox="1">
            <a:spLocks/>
          </p:cNvSpPr>
          <p:nvPr/>
        </p:nvSpPr>
        <p:spPr>
          <a:xfrm>
            <a:off x="836556" y="1508603"/>
            <a:ext cx="9745589"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pic>
        <p:nvPicPr>
          <p:cNvPr id="6" name="Picture 5">
            <a:extLst>
              <a:ext uri="{FF2B5EF4-FFF2-40B4-BE49-F238E27FC236}">
                <a16:creationId xmlns:a16="http://schemas.microsoft.com/office/drawing/2014/main" id="{4A84A942-C3BF-545C-E82F-7F23F8642398}"/>
              </a:ext>
            </a:extLst>
          </p:cNvPr>
          <p:cNvPicPr>
            <a:picLocks noChangeAspect="1"/>
          </p:cNvPicPr>
          <p:nvPr/>
        </p:nvPicPr>
        <p:blipFill>
          <a:blip r:embed="rId3"/>
          <a:stretch>
            <a:fillRect/>
          </a:stretch>
        </p:blipFill>
        <p:spPr>
          <a:xfrm>
            <a:off x="1115067" y="3206685"/>
            <a:ext cx="8729245" cy="3112665"/>
          </a:xfrm>
          <a:prstGeom prst="rect">
            <a:avLst/>
          </a:prstGeom>
          <a:ln w="19050">
            <a:solidFill>
              <a:schemeClr val="accent2">
                <a:lumMod val="50000"/>
              </a:schemeClr>
            </a:solid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35</a:t>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28A52955-5D9A-5721-4581-D3FF56209546}"/>
              </a:ext>
            </a:extLst>
          </p:cNvPr>
          <p:cNvSpPr txBox="1">
            <a:spLocks/>
          </p:cNvSpPr>
          <p:nvPr/>
        </p:nvSpPr>
        <p:spPr>
          <a:xfrm>
            <a:off x="595838" y="1364148"/>
            <a:ext cx="4562758" cy="439398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Selecting Landing outcomes and the </a:t>
            </a:r>
            <a:r>
              <a:rPr lang="en-US" sz="2200" b="1" dirty="0">
                <a:latin typeface="Abadi" panose="020B0604020104020204" pitchFamily="34" charset="0"/>
              </a:rPr>
              <a:t>COUNT</a:t>
            </a:r>
            <a:r>
              <a:rPr lang="en-US" sz="2200" dirty="0">
                <a:latin typeface="Abadi" panose="020B0604020104020204" pitchFamily="34" charset="0"/>
              </a:rPr>
              <a:t> of landing outcomes from the data and used the </a:t>
            </a:r>
            <a:r>
              <a:rPr lang="en-US" sz="2200" b="1" dirty="0">
                <a:latin typeface="Abadi" panose="020B0604020104020204" pitchFamily="34" charset="0"/>
              </a:rPr>
              <a:t>WHERE</a:t>
            </a:r>
            <a:r>
              <a:rPr lang="en-US" sz="2200" dirty="0">
                <a:latin typeface="Abadi" panose="020B0604020104020204" pitchFamily="34" charset="0"/>
              </a:rPr>
              <a:t> clause to filter for landing outcomes </a:t>
            </a:r>
            <a:r>
              <a:rPr lang="en-US" sz="2200" b="1" dirty="0">
                <a:latin typeface="Abadi" panose="020B0604020104020204" pitchFamily="34" charset="0"/>
              </a:rPr>
              <a:t>BETWEEN</a:t>
            </a:r>
            <a:r>
              <a:rPr lang="en-US" sz="2200" dirty="0">
                <a:latin typeface="Abadi" panose="020B0604020104020204" pitchFamily="34" charset="0"/>
              </a:rPr>
              <a:t> 2010-06-04 to 2010-03-20.</a:t>
            </a:r>
          </a:p>
          <a:p>
            <a:pPr>
              <a:spcBef>
                <a:spcPts val="1400"/>
              </a:spcBef>
            </a:pPr>
            <a:r>
              <a:rPr lang="en-US" sz="2200" dirty="0">
                <a:latin typeface="Abadi" panose="020B0604020104020204" pitchFamily="34" charset="0"/>
              </a:rPr>
              <a:t>Using the </a:t>
            </a:r>
            <a:r>
              <a:rPr lang="en-US" sz="2200" b="1" dirty="0">
                <a:latin typeface="Abadi" panose="020B0604020104020204" pitchFamily="34" charset="0"/>
              </a:rPr>
              <a:t>GROUP BY </a:t>
            </a:r>
            <a:r>
              <a:rPr lang="en-US" sz="2200" dirty="0">
                <a:latin typeface="Abadi" panose="020B0604020104020204" pitchFamily="34" charset="0"/>
              </a:rPr>
              <a:t>clause to group the landing outcomes and the </a:t>
            </a:r>
            <a:r>
              <a:rPr lang="en-US" sz="2200" b="1" dirty="0">
                <a:latin typeface="Abadi" panose="020B0604020104020204" pitchFamily="34" charset="0"/>
              </a:rPr>
              <a:t>ORDER BY </a:t>
            </a:r>
            <a:r>
              <a:rPr lang="en-US" sz="2200" dirty="0">
                <a:latin typeface="Abadi" panose="020B0604020104020204" pitchFamily="34" charset="0"/>
              </a:rPr>
              <a:t>clause to order the grouped landing outcome in descending order.</a:t>
            </a:r>
          </a:p>
          <a:p>
            <a:pPr>
              <a:spcBef>
                <a:spcPts val="1400"/>
              </a:spcBef>
            </a:pPr>
            <a:r>
              <a:rPr lang="en-US" sz="2200" dirty="0">
                <a:solidFill>
                  <a:schemeClr val="accent3">
                    <a:lumMod val="25000"/>
                  </a:schemeClr>
                </a:solidFill>
                <a:latin typeface="Abadi"/>
              </a:rPr>
              <a:t>Rank the count of successful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between the date 2010-06-04 and 2017-03-20 in descending order</a:t>
            </a:r>
          </a:p>
          <a:p>
            <a:pPr>
              <a:spcBef>
                <a:spcPts val="1400"/>
              </a:spcBef>
            </a:pPr>
            <a:endParaRPr lang="en-US" sz="2200" dirty="0">
              <a:latin typeface="Abadi" panose="020B0604020104020204" pitchFamily="34" charset="0"/>
            </a:endParaRPr>
          </a:p>
          <a:p>
            <a:pPr>
              <a:spcBef>
                <a:spcPts val="1400"/>
              </a:spcBef>
            </a:pPr>
            <a:endParaRPr lang="en-US" sz="2200" dirty="0"/>
          </a:p>
        </p:txBody>
      </p:sp>
      <p:pic>
        <p:nvPicPr>
          <p:cNvPr id="6" name="Picture 5">
            <a:extLst>
              <a:ext uri="{FF2B5EF4-FFF2-40B4-BE49-F238E27FC236}">
                <a16:creationId xmlns:a16="http://schemas.microsoft.com/office/drawing/2014/main" id="{3BCF41C9-9DDC-52F3-2069-1FED76990937}"/>
              </a:ext>
            </a:extLst>
          </p:cNvPr>
          <p:cNvPicPr>
            <a:picLocks noChangeAspect="1"/>
          </p:cNvPicPr>
          <p:nvPr/>
        </p:nvPicPr>
        <p:blipFill>
          <a:blip r:embed="rId3"/>
          <a:stretch>
            <a:fillRect/>
          </a:stretch>
        </p:blipFill>
        <p:spPr>
          <a:xfrm>
            <a:off x="5471587" y="1930617"/>
            <a:ext cx="6124575" cy="4295775"/>
          </a:xfrm>
          <a:prstGeom prst="rect">
            <a:avLst/>
          </a:prstGeom>
          <a:ln w="19050">
            <a:solidFill>
              <a:schemeClr val="accent2">
                <a:lumMod val="50000"/>
              </a:schemeClr>
            </a:solid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189781" y="6283497"/>
            <a:ext cx="11095830" cy="574503"/>
          </a:xfrm>
          <a:prstGeom prst="rect">
            <a:avLst/>
          </a:prstGeom>
        </p:spPr>
        <p:txBody>
          <a:bodyPr lIns="91440" tIns="45720" rIns="91440" bIns="45720" anchor="t">
            <a:noAutofit/>
          </a:bodyPr>
          <a:lstStyle/>
          <a:p>
            <a:r>
              <a:rPr lang="en-US" sz="2200" dirty="0">
                <a:solidFill>
                  <a:srgbClr val="292929"/>
                </a:solidFill>
                <a:latin typeface="Abadi" panose="020B0604020104020204" pitchFamily="34" charset="0"/>
              </a:rPr>
              <a:t>Launch sites are near sea, probably by safety, but not too far from roads and railroads.</a:t>
            </a:r>
            <a:endParaRPr lang="en-US" sz="2200" dirty="0">
              <a:latin typeface="Abadi" panose="020B0604020104020204" pitchFamily="34" charset="0"/>
            </a:endParaRPr>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p>
        </p:txBody>
      </p:sp>
      <p:pic>
        <p:nvPicPr>
          <p:cNvPr id="6" name="Picture 5">
            <a:extLst>
              <a:ext uri="{FF2B5EF4-FFF2-40B4-BE49-F238E27FC236}">
                <a16:creationId xmlns:a16="http://schemas.microsoft.com/office/drawing/2014/main" id="{C8FE219C-A743-D3A7-B640-931F6CA13717}"/>
              </a:ext>
            </a:extLst>
          </p:cNvPr>
          <p:cNvPicPr>
            <a:picLocks noChangeAspect="1"/>
          </p:cNvPicPr>
          <p:nvPr/>
        </p:nvPicPr>
        <p:blipFill>
          <a:blip r:embed="rId3"/>
          <a:stretch>
            <a:fillRect/>
          </a:stretch>
        </p:blipFill>
        <p:spPr>
          <a:xfrm>
            <a:off x="734028" y="1481514"/>
            <a:ext cx="9050013" cy="4544059"/>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successful and failure launches  </a:t>
            </a:r>
          </a:p>
        </p:txBody>
      </p:sp>
      <p:pic>
        <p:nvPicPr>
          <p:cNvPr id="4" name="Picture 3">
            <a:extLst>
              <a:ext uri="{FF2B5EF4-FFF2-40B4-BE49-F238E27FC236}">
                <a16:creationId xmlns:a16="http://schemas.microsoft.com/office/drawing/2014/main" id="{E0FE1E40-BFC2-7F81-8A5F-EAB6406D250C}"/>
              </a:ext>
            </a:extLst>
          </p:cNvPr>
          <p:cNvPicPr>
            <a:picLocks noChangeAspect="1"/>
          </p:cNvPicPr>
          <p:nvPr/>
        </p:nvPicPr>
        <p:blipFill>
          <a:blip r:embed="rId3"/>
          <a:stretch>
            <a:fillRect/>
          </a:stretch>
        </p:blipFill>
        <p:spPr>
          <a:xfrm>
            <a:off x="2061817" y="1608483"/>
            <a:ext cx="7516274" cy="4220164"/>
          </a:xfrm>
          <a:prstGeom prst="rect">
            <a:avLst/>
          </a:prstGeom>
          <a:ln w="19050">
            <a:solidFill>
              <a:schemeClr val="accent2">
                <a:lumMod val="50000"/>
              </a:schemeClr>
            </a:solidFill>
          </a:ln>
        </p:spPr>
      </p:pic>
      <p:sp>
        <p:nvSpPr>
          <p:cNvPr id="7" name="TextBox 6">
            <a:extLst>
              <a:ext uri="{FF2B5EF4-FFF2-40B4-BE49-F238E27FC236}">
                <a16:creationId xmlns:a16="http://schemas.microsoft.com/office/drawing/2014/main" id="{25C9DA93-0501-F356-7AB0-D3CFB0291AAF}"/>
              </a:ext>
            </a:extLst>
          </p:cNvPr>
          <p:cNvSpPr txBox="1"/>
          <p:nvPr/>
        </p:nvSpPr>
        <p:spPr>
          <a:xfrm>
            <a:off x="1358712" y="5996184"/>
            <a:ext cx="9789387" cy="430887"/>
          </a:xfrm>
          <a:prstGeom prst="rect">
            <a:avLst/>
          </a:prstGeom>
          <a:noFill/>
        </p:spPr>
        <p:txBody>
          <a:bodyPr wrap="square">
            <a:spAutoFit/>
          </a:bodyPr>
          <a:lstStyle/>
          <a:p>
            <a:r>
              <a:rPr lang="en-US" sz="2200" b="0" i="0" dirty="0">
                <a:effectLst/>
                <a:latin typeface="Abadi" panose="020B0604020104020204" pitchFamily="34" charset="0"/>
              </a:rPr>
              <a:t>Green markers indicate successful Launces and Red markers failure ones.  </a:t>
            </a:r>
            <a:endParaRPr lang="en-US" sz="2200" dirty="0">
              <a:latin typeface="Abadi" panose="020B060402010402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Picture 3">
            <a:extLst>
              <a:ext uri="{FF2B5EF4-FFF2-40B4-BE49-F238E27FC236}">
                <a16:creationId xmlns:a16="http://schemas.microsoft.com/office/drawing/2014/main" id="{F4E3AF3B-60C6-C7D9-B768-D89B3A17EA5A}"/>
              </a:ext>
            </a:extLst>
          </p:cNvPr>
          <p:cNvPicPr>
            <a:picLocks noChangeAspect="1"/>
          </p:cNvPicPr>
          <p:nvPr/>
        </p:nvPicPr>
        <p:blipFill>
          <a:blip r:embed="rId3"/>
          <a:stretch>
            <a:fillRect/>
          </a:stretch>
        </p:blipFill>
        <p:spPr>
          <a:xfrm>
            <a:off x="1160393" y="1799028"/>
            <a:ext cx="7554379" cy="3515216"/>
          </a:xfrm>
          <a:prstGeom prst="rect">
            <a:avLst/>
          </a:prstGeom>
          <a:ln w="19050">
            <a:solidFill>
              <a:schemeClr val="accent2">
                <a:lumMod val="50000"/>
              </a:schemeClr>
            </a:solid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734028" y="1578844"/>
            <a:ext cx="5361972" cy="444064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b="0" i="0" dirty="0">
                <a:solidFill>
                  <a:srgbClr val="000000"/>
                </a:solidFill>
                <a:effectLst/>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The project is aimed to predict if the Falcon 9 first stage will land successfully. </a:t>
            </a:r>
            <a:endParaRPr lang="en-US" sz="2200" dirty="0">
              <a:solidFill>
                <a:schemeClr val="accent3">
                  <a:lumMod val="25000"/>
                </a:schemeClr>
              </a:solidFill>
              <a:latin typeface="Abadi" panose="020B0604020104020204" pitchFamily="34" charset="0"/>
            </a:endParaRPr>
          </a:p>
        </p:txBody>
      </p:sp>
      <p:sp>
        <p:nvSpPr>
          <p:cNvPr id="3" name="TextBox 2">
            <a:extLst>
              <a:ext uri="{FF2B5EF4-FFF2-40B4-BE49-F238E27FC236}">
                <a16:creationId xmlns:a16="http://schemas.microsoft.com/office/drawing/2014/main" id="{2D3F1048-9298-1D27-49F8-D418592C1A67}"/>
              </a:ext>
            </a:extLst>
          </p:cNvPr>
          <p:cNvSpPr txBox="1"/>
          <p:nvPr/>
        </p:nvSpPr>
        <p:spPr>
          <a:xfrm>
            <a:off x="6659592" y="1739026"/>
            <a:ext cx="4798380" cy="3857466"/>
          </a:xfrm>
          <a:prstGeom prst="rect">
            <a:avLst/>
          </a:prstGeom>
        </p:spPr>
        <p:txBody>
          <a:bodyPr vert="horz" lIns="91440" tIns="45720" rIns="91440" bIns="45720" rtlCol="0">
            <a:noAutofit/>
          </a:bodyPr>
          <a:lstStyle>
            <a:defPPr>
              <a:defRPr lang="en-US"/>
            </a:defPPr>
            <a:lvl1pPr indent="0">
              <a:lnSpc>
                <a:spcPct val="90000"/>
              </a:lnSpc>
              <a:spcBef>
                <a:spcPts val="1400"/>
              </a:spcBef>
              <a:buFont typeface="Arial" panose="020B0604020202020204"/>
              <a:buNone/>
              <a:defRPr sz="2200">
                <a:solidFill>
                  <a:schemeClr val="accent3">
                    <a:lumMod val="25000"/>
                  </a:schemeClr>
                </a:solidFill>
                <a:latin typeface="Abadi" panose="020B0604020104020204" pitchFamily="34" charset="0"/>
              </a:defRPr>
            </a:lvl1pPr>
            <a:lvl2pPr marL="685800" indent="-228600">
              <a:lnSpc>
                <a:spcPct val="90000"/>
              </a:lnSpc>
              <a:spcBef>
                <a:spcPts val="500"/>
              </a:spcBef>
              <a:buFont typeface="Arial" panose="020B0604020202020204"/>
              <a:buChar char="•"/>
              <a:defRPr sz="2400">
                <a:solidFill>
                  <a:srgbClr val="0070C0"/>
                </a:solidFill>
                <a:latin typeface="IBM Plex Mono Text" panose="020B0509050203000203" pitchFamily="49" charset="0"/>
              </a:defRPr>
            </a:lvl2pPr>
            <a:lvl3pPr marL="1143000" indent="-228600">
              <a:lnSpc>
                <a:spcPct val="90000"/>
              </a:lnSpc>
              <a:spcBef>
                <a:spcPts val="500"/>
              </a:spcBef>
              <a:buFont typeface="Arial" panose="020B0604020202020204"/>
              <a:buChar char="•"/>
              <a:defRPr sz="2000">
                <a:solidFill>
                  <a:srgbClr val="0070C0"/>
                </a:solidFill>
                <a:latin typeface="IBM Plex Mono Text" panose="020B0509050203000203" pitchFamily="49" charset="0"/>
              </a:defRPr>
            </a:lvl3pPr>
            <a:lvl4pPr marL="1600200" indent="-228600">
              <a:lnSpc>
                <a:spcPct val="90000"/>
              </a:lnSpc>
              <a:spcBef>
                <a:spcPts val="500"/>
              </a:spcBef>
              <a:buFont typeface="Arial" panose="020B0604020202020204"/>
              <a:buChar char="•"/>
              <a:defRPr>
                <a:solidFill>
                  <a:srgbClr val="0070C0"/>
                </a:solidFill>
                <a:latin typeface="IBM Plex Mono Text" panose="020B0509050203000203" pitchFamily="49" charset="0"/>
              </a:defRPr>
            </a:lvl4pPr>
            <a:lvl5pPr marL="2057400" indent="-228600">
              <a:lnSpc>
                <a:spcPct val="90000"/>
              </a:lnSpc>
              <a:spcBef>
                <a:spcPts val="500"/>
              </a:spcBef>
              <a:buFont typeface="Arial" panose="020B0604020202020204"/>
              <a:buChar char="•"/>
              <a:defRPr>
                <a:solidFill>
                  <a:srgbClr val="0070C0"/>
                </a:solidFill>
                <a:latin typeface="IBM Plex Mono Text" panose="020B0509050203000203" pitchFamily="49" charset="0"/>
              </a:defRPr>
            </a:lvl5pPr>
            <a:lvl6pPr marL="2514600" indent="-228600">
              <a:lnSpc>
                <a:spcPct val="90000"/>
              </a:lnSpc>
              <a:spcBef>
                <a:spcPts val="500"/>
              </a:spcBef>
              <a:buFont typeface="Arial" panose="020B0604020202020204"/>
              <a:buChar char="•"/>
            </a:lvl6pPr>
            <a:lvl7pPr marL="2971800" indent="-228600">
              <a:lnSpc>
                <a:spcPct val="90000"/>
              </a:lnSpc>
              <a:spcBef>
                <a:spcPts val="500"/>
              </a:spcBef>
              <a:buFont typeface="Arial" panose="020B0604020202020204"/>
              <a:buChar char="•"/>
            </a:lvl7pPr>
            <a:lvl8pPr marL="3429000" indent="-228600">
              <a:lnSpc>
                <a:spcPct val="90000"/>
              </a:lnSpc>
              <a:spcBef>
                <a:spcPts val="500"/>
              </a:spcBef>
              <a:buFont typeface="Arial" panose="020B0604020202020204"/>
              <a:buChar char="•"/>
            </a:lvl8pPr>
            <a:lvl9pPr marL="3886200" indent="-228600">
              <a:lnSpc>
                <a:spcPct val="90000"/>
              </a:lnSpc>
              <a:spcBef>
                <a:spcPts val="500"/>
              </a:spcBef>
              <a:buFont typeface="Arial" panose="020B0604020202020204"/>
              <a:buChar char="•"/>
            </a:lvl9pPr>
          </a:lstStyle>
          <a:p>
            <a:r>
              <a:rPr lang="en-US" dirty="0"/>
              <a:t>Problems:  </a:t>
            </a:r>
          </a:p>
          <a:p>
            <a:pPr marL="457200" indent="-457200">
              <a:buFont typeface="+mj-lt"/>
              <a:buAutoNum type="arabicPeriod"/>
            </a:pPr>
            <a:r>
              <a:rPr lang="en-US" dirty="0"/>
              <a:t>What factors determine if the rocket will land successfully?</a:t>
            </a:r>
          </a:p>
          <a:p>
            <a:pPr marL="457200" indent="-457200">
              <a:buFont typeface="+mj-lt"/>
              <a:buAutoNum type="arabicPeriod"/>
            </a:pPr>
            <a:r>
              <a:rPr lang="en-US" dirty="0"/>
              <a:t>The interaction amongst various features that determine the success rate of a successful landing.</a:t>
            </a:r>
          </a:p>
          <a:p>
            <a:pPr marL="457200" indent="-457200">
              <a:buFont typeface="+mj-lt"/>
              <a:buAutoNum type="arabicPeriod"/>
            </a:pPr>
            <a:r>
              <a:rPr lang="en-US" dirty="0"/>
              <a:t>What operating conditions needs to be in place to ensure a successful landing program.</a:t>
            </a:r>
          </a:p>
          <a:p>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7" name="Picture 6" descr="Chart&#10;&#10;Description automatically generated">
            <a:extLst>
              <a:ext uri="{FF2B5EF4-FFF2-40B4-BE49-F238E27FC236}">
                <a16:creationId xmlns:a16="http://schemas.microsoft.com/office/drawing/2014/main" id="{64E70CCD-8638-B11B-BC2C-F2B6BAB3E52A}"/>
              </a:ext>
            </a:extLst>
          </p:cNvPr>
          <p:cNvPicPr>
            <a:picLocks noChangeAspect="1"/>
          </p:cNvPicPr>
          <p:nvPr/>
        </p:nvPicPr>
        <p:blipFill>
          <a:blip r:embed="rId3"/>
          <a:stretch>
            <a:fillRect/>
          </a:stretch>
        </p:blipFill>
        <p:spPr>
          <a:xfrm>
            <a:off x="1667159" y="1557724"/>
            <a:ext cx="8125959" cy="4467849"/>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4" name="Picture 3" descr="Chart&#10;&#10;Description automatically generated with medium confidence">
            <a:extLst>
              <a:ext uri="{FF2B5EF4-FFF2-40B4-BE49-F238E27FC236}">
                <a16:creationId xmlns:a16="http://schemas.microsoft.com/office/drawing/2014/main" id="{89E2FB83-23BA-2507-EE78-138228C7D059}"/>
              </a:ext>
            </a:extLst>
          </p:cNvPr>
          <p:cNvPicPr>
            <a:picLocks noChangeAspect="1"/>
          </p:cNvPicPr>
          <p:nvPr/>
        </p:nvPicPr>
        <p:blipFill>
          <a:blip r:embed="rId3"/>
          <a:stretch>
            <a:fillRect/>
          </a:stretch>
        </p:blipFill>
        <p:spPr>
          <a:xfrm>
            <a:off x="456796" y="1552313"/>
            <a:ext cx="5792008" cy="3753374"/>
          </a:xfrm>
          <a:prstGeom prst="rect">
            <a:avLst/>
          </a:prstGeom>
        </p:spPr>
      </p:pic>
      <p:sp>
        <p:nvSpPr>
          <p:cNvPr id="7" name="TextBox 6">
            <a:extLst>
              <a:ext uri="{FF2B5EF4-FFF2-40B4-BE49-F238E27FC236}">
                <a16:creationId xmlns:a16="http://schemas.microsoft.com/office/drawing/2014/main" id="{FA9EEB65-0E15-1311-6096-57FC2EC7ACDA}"/>
              </a:ext>
            </a:extLst>
          </p:cNvPr>
          <p:cNvSpPr txBox="1"/>
          <p:nvPr/>
        </p:nvSpPr>
        <p:spPr>
          <a:xfrm>
            <a:off x="6841067" y="2043485"/>
            <a:ext cx="4616905" cy="1107996"/>
          </a:xfrm>
          <a:prstGeom prst="rect">
            <a:avLst/>
          </a:prstGeom>
          <a:noFill/>
        </p:spPr>
        <p:txBody>
          <a:bodyPr wrap="square" rtlCol="0">
            <a:spAutoFit/>
          </a:bodyPr>
          <a:lstStyle/>
          <a:p>
            <a:r>
              <a:rPr lang="en-SG" sz="2200" dirty="0">
                <a:latin typeface="Abadi" panose="020B0604020104020204" pitchFamily="34" charset="0"/>
              </a:rPr>
              <a:t>This pie chart shows KSC LC-39A with 76.9% success rate (blue) and 23.1% failure (red)</a:t>
            </a:r>
            <a:endParaRPr lang="en-US" sz="2200" dirty="0">
              <a:latin typeface="Abadi" panose="020B0604020104020204"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43</a:t>
            </a:fld>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4" name="Picture 3" descr="Chart&#10;&#10;Description automatically generated">
            <a:extLst>
              <a:ext uri="{FF2B5EF4-FFF2-40B4-BE49-F238E27FC236}">
                <a16:creationId xmlns:a16="http://schemas.microsoft.com/office/drawing/2014/main" id="{B4C51185-C01B-3014-D6FB-066F483AF17D}"/>
              </a:ext>
            </a:extLst>
          </p:cNvPr>
          <p:cNvPicPr>
            <a:picLocks noChangeAspect="1"/>
          </p:cNvPicPr>
          <p:nvPr/>
        </p:nvPicPr>
        <p:blipFill>
          <a:blip r:embed="rId3"/>
          <a:stretch>
            <a:fillRect/>
          </a:stretch>
        </p:blipFill>
        <p:spPr>
          <a:xfrm>
            <a:off x="442207" y="1751350"/>
            <a:ext cx="5068007" cy="2819794"/>
          </a:xfrm>
          <a:prstGeom prst="rect">
            <a:avLst/>
          </a:prstGeom>
        </p:spPr>
      </p:pic>
      <p:pic>
        <p:nvPicPr>
          <p:cNvPr id="7" name="Picture 6" descr="Chart, bubble chart&#10;&#10;Description automatically generated">
            <a:extLst>
              <a:ext uri="{FF2B5EF4-FFF2-40B4-BE49-F238E27FC236}">
                <a16:creationId xmlns:a16="http://schemas.microsoft.com/office/drawing/2014/main" id="{20E057DD-59E3-21CC-61A4-5494A6F28D7C}"/>
              </a:ext>
            </a:extLst>
          </p:cNvPr>
          <p:cNvPicPr>
            <a:picLocks noChangeAspect="1"/>
          </p:cNvPicPr>
          <p:nvPr/>
        </p:nvPicPr>
        <p:blipFill>
          <a:blip r:embed="rId4"/>
          <a:stretch>
            <a:fillRect/>
          </a:stretch>
        </p:blipFill>
        <p:spPr>
          <a:xfrm>
            <a:off x="6096000" y="3429000"/>
            <a:ext cx="5391902" cy="3000794"/>
          </a:xfrm>
          <a:prstGeom prst="rect">
            <a:avLst/>
          </a:prstGeom>
        </p:spPr>
      </p:pic>
      <p:sp>
        <p:nvSpPr>
          <p:cNvPr id="8" name="TextBox 7">
            <a:extLst>
              <a:ext uri="{FF2B5EF4-FFF2-40B4-BE49-F238E27FC236}">
                <a16:creationId xmlns:a16="http://schemas.microsoft.com/office/drawing/2014/main" id="{75D529B4-96E7-FBF4-1E7E-88E352A45A27}"/>
              </a:ext>
            </a:extLst>
          </p:cNvPr>
          <p:cNvSpPr txBox="1"/>
          <p:nvPr/>
        </p:nvSpPr>
        <p:spPr>
          <a:xfrm>
            <a:off x="6288390" y="1787496"/>
            <a:ext cx="4425617" cy="769441"/>
          </a:xfrm>
          <a:prstGeom prst="rect">
            <a:avLst/>
          </a:prstGeom>
          <a:noFill/>
        </p:spPr>
        <p:txBody>
          <a:bodyPr wrap="square" rtlCol="0">
            <a:spAutoFit/>
          </a:bodyPr>
          <a:lstStyle/>
          <a:p>
            <a:r>
              <a:rPr lang="en-SG" sz="2200" dirty="0"/>
              <a:t>Success rate for low weighted   payload is higher than heavy ones</a:t>
            </a:r>
            <a:endParaRPr lang="en-US" sz="22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object 14">
            <a:extLst>
              <a:ext uri="{FF2B5EF4-FFF2-40B4-BE49-F238E27FC236}">
                <a16:creationId xmlns:a16="http://schemas.microsoft.com/office/drawing/2014/main" id="{3717CDA6-E79B-4891-CC46-917AF535D06B}"/>
              </a:ext>
            </a:extLst>
          </p:cNvPr>
          <p:cNvSpPr txBox="1"/>
          <p:nvPr/>
        </p:nvSpPr>
        <p:spPr>
          <a:xfrm>
            <a:off x="553607" y="1992975"/>
            <a:ext cx="4752304" cy="639572"/>
          </a:xfrm>
          <a:prstGeom prst="rect">
            <a:avLst/>
          </a:prstGeom>
        </p:spPr>
        <p:txBody>
          <a:bodyPr wrap="square" lIns="0" tIns="0" rIns="0" bIns="0" rtlCol="0">
            <a:noAutofit/>
          </a:bodyPr>
          <a:lstStyle/>
          <a:p>
            <a:pPr marL="12700" marR="41833">
              <a:lnSpc>
                <a:spcPts val="2345"/>
              </a:lnSpc>
              <a:spcBef>
                <a:spcPts val="117"/>
              </a:spcBef>
            </a:pPr>
            <a:r>
              <a:rPr sz="2200" spc="-54" dirty="0">
                <a:solidFill>
                  <a:srgbClr val="292929"/>
                </a:solidFill>
                <a:latin typeface="Abadi" panose="020B0604020104020204" pitchFamily="34" charset="0"/>
                <a:cs typeface="Arial"/>
              </a:rPr>
              <a:t>Fou</a:t>
            </a:r>
            <a:r>
              <a:rPr sz="2200" spc="0" dirty="0">
                <a:solidFill>
                  <a:srgbClr val="292929"/>
                </a:solidFill>
                <a:latin typeface="Abadi" panose="020B0604020104020204" pitchFamily="34" charset="0"/>
                <a:cs typeface="Arial"/>
              </a:rPr>
              <a:t>r</a:t>
            </a:r>
            <a:r>
              <a:rPr sz="2200" spc="-150" dirty="0">
                <a:solidFill>
                  <a:srgbClr val="292929"/>
                </a:solidFill>
                <a:latin typeface="Abadi" panose="020B0604020104020204" pitchFamily="34" charset="0"/>
                <a:cs typeface="Arial"/>
              </a:rPr>
              <a:t> </a:t>
            </a:r>
            <a:r>
              <a:rPr sz="2200" spc="-54" dirty="0">
                <a:solidFill>
                  <a:srgbClr val="292929"/>
                </a:solidFill>
                <a:latin typeface="Abadi" panose="020B0604020104020204" pitchFamily="34" charset="0"/>
                <a:cs typeface="Arial"/>
              </a:rPr>
              <a:t>classi</a:t>
            </a:r>
            <a:r>
              <a:rPr sz="2200" spc="-59" dirty="0">
                <a:solidFill>
                  <a:srgbClr val="292929"/>
                </a:solidFill>
                <a:latin typeface="Abadi" panose="020B0604020104020204" pitchFamily="34" charset="0"/>
                <a:cs typeface="Arial"/>
              </a:rPr>
              <a:t>f</a:t>
            </a:r>
            <a:r>
              <a:rPr sz="2200" spc="-54" dirty="0">
                <a:solidFill>
                  <a:srgbClr val="292929"/>
                </a:solidFill>
                <a:latin typeface="Abadi" panose="020B0604020104020204" pitchFamily="34" charset="0"/>
                <a:cs typeface="Arial"/>
              </a:rPr>
              <a:t>ica</a:t>
            </a:r>
            <a:r>
              <a:rPr sz="2200" spc="-59" dirty="0">
                <a:solidFill>
                  <a:srgbClr val="292929"/>
                </a:solidFill>
                <a:latin typeface="Abadi" panose="020B0604020104020204" pitchFamily="34" charset="0"/>
                <a:cs typeface="Arial"/>
              </a:rPr>
              <a:t>t</a:t>
            </a:r>
            <a:r>
              <a:rPr sz="2200" spc="-54" dirty="0">
                <a:solidFill>
                  <a:srgbClr val="292929"/>
                </a:solidFill>
                <a:latin typeface="Abadi" panose="020B0604020104020204" pitchFamily="34" charset="0"/>
                <a:cs typeface="Arial"/>
              </a:rPr>
              <a:t>io</a:t>
            </a:r>
            <a:r>
              <a:rPr sz="2200" spc="0" dirty="0">
                <a:solidFill>
                  <a:srgbClr val="292929"/>
                </a:solidFill>
                <a:latin typeface="Abadi" panose="020B0604020104020204" pitchFamily="34" charset="0"/>
                <a:cs typeface="Arial"/>
              </a:rPr>
              <a:t>n</a:t>
            </a:r>
            <a:r>
              <a:rPr sz="2200" spc="-172" dirty="0">
                <a:solidFill>
                  <a:srgbClr val="292929"/>
                </a:solidFill>
                <a:latin typeface="Abadi" panose="020B0604020104020204" pitchFamily="34" charset="0"/>
                <a:cs typeface="Arial"/>
              </a:rPr>
              <a:t> </a:t>
            </a:r>
            <a:r>
              <a:rPr sz="2200" spc="-64" dirty="0">
                <a:solidFill>
                  <a:srgbClr val="292929"/>
                </a:solidFill>
                <a:latin typeface="Abadi" panose="020B0604020104020204" pitchFamily="34" charset="0"/>
                <a:cs typeface="Arial"/>
              </a:rPr>
              <a:t>m</a:t>
            </a:r>
            <a:r>
              <a:rPr sz="2200" spc="-54" dirty="0">
                <a:solidFill>
                  <a:srgbClr val="292929"/>
                </a:solidFill>
                <a:latin typeface="Abadi" panose="020B0604020104020204" pitchFamily="34" charset="0"/>
                <a:cs typeface="Arial"/>
              </a:rPr>
              <a:t>odel</a:t>
            </a:r>
            <a:r>
              <a:rPr sz="2200" spc="0" dirty="0">
                <a:solidFill>
                  <a:srgbClr val="292929"/>
                </a:solidFill>
                <a:latin typeface="Abadi" panose="020B0604020104020204" pitchFamily="34" charset="0"/>
                <a:cs typeface="Arial"/>
              </a:rPr>
              <a:t>s</a:t>
            </a:r>
            <a:r>
              <a:rPr sz="2200" spc="-170" dirty="0">
                <a:solidFill>
                  <a:srgbClr val="292929"/>
                </a:solidFill>
                <a:latin typeface="Abadi" panose="020B0604020104020204" pitchFamily="34" charset="0"/>
                <a:cs typeface="Arial"/>
              </a:rPr>
              <a:t> </a:t>
            </a:r>
            <a:r>
              <a:rPr sz="2200" spc="-69" dirty="0">
                <a:solidFill>
                  <a:srgbClr val="292929"/>
                </a:solidFill>
                <a:latin typeface="Abadi" panose="020B0604020104020204" pitchFamily="34" charset="0"/>
                <a:cs typeface="Arial"/>
              </a:rPr>
              <a:t>wer</a:t>
            </a:r>
            <a:r>
              <a:rPr sz="2200" spc="0" dirty="0">
                <a:solidFill>
                  <a:srgbClr val="292929"/>
                </a:solidFill>
                <a:latin typeface="Abadi" panose="020B0604020104020204" pitchFamily="34" charset="0"/>
                <a:cs typeface="Arial"/>
              </a:rPr>
              <a:t>e</a:t>
            </a:r>
            <a:r>
              <a:rPr sz="2200" spc="-202" dirty="0">
                <a:solidFill>
                  <a:srgbClr val="292929"/>
                </a:solidFill>
                <a:latin typeface="Abadi" panose="020B0604020104020204" pitchFamily="34" charset="0"/>
                <a:cs typeface="Arial"/>
              </a:rPr>
              <a:t> </a:t>
            </a:r>
            <a:r>
              <a:rPr sz="2200" spc="-44" dirty="0">
                <a:solidFill>
                  <a:srgbClr val="292929"/>
                </a:solidFill>
                <a:latin typeface="Abadi" panose="020B0604020104020204" pitchFamily="34" charset="0"/>
                <a:cs typeface="Arial"/>
              </a:rPr>
              <a:t>t</a:t>
            </a:r>
            <a:r>
              <a:rPr sz="2200" spc="-39" dirty="0">
                <a:solidFill>
                  <a:srgbClr val="292929"/>
                </a:solidFill>
                <a:latin typeface="Abadi" panose="020B0604020104020204" pitchFamily="34" charset="0"/>
                <a:cs typeface="Arial"/>
              </a:rPr>
              <a:t>es</a:t>
            </a:r>
            <a:r>
              <a:rPr sz="2200" spc="-44" dirty="0">
                <a:solidFill>
                  <a:srgbClr val="292929"/>
                </a:solidFill>
                <a:latin typeface="Abadi" panose="020B0604020104020204" pitchFamily="34" charset="0"/>
                <a:cs typeface="Arial"/>
              </a:rPr>
              <a:t>t</a:t>
            </a:r>
            <a:r>
              <a:rPr sz="2200" spc="-39" dirty="0">
                <a:solidFill>
                  <a:srgbClr val="292929"/>
                </a:solidFill>
                <a:latin typeface="Abadi" panose="020B0604020104020204" pitchFamily="34" charset="0"/>
                <a:cs typeface="Arial"/>
              </a:rPr>
              <a:t>ed</a:t>
            </a:r>
            <a:r>
              <a:rPr sz="2200" spc="0" dirty="0">
                <a:solidFill>
                  <a:srgbClr val="292929"/>
                </a:solidFill>
                <a:latin typeface="Abadi" panose="020B0604020104020204" pitchFamily="34" charset="0"/>
                <a:cs typeface="Arial"/>
              </a:rPr>
              <a:t>,</a:t>
            </a:r>
            <a:endParaRPr sz="2200" dirty="0">
              <a:latin typeface="Abadi" panose="020B0604020104020204" pitchFamily="34" charset="0"/>
              <a:cs typeface="Arial"/>
            </a:endParaRPr>
          </a:p>
          <a:p>
            <a:pPr marL="12700">
              <a:lnSpc>
                <a:spcPct val="95825"/>
              </a:lnSpc>
            </a:pPr>
            <a:r>
              <a:rPr sz="2200" spc="-69" dirty="0">
                <a:solidFill>
                  <a:srgbClr val="292929"/>
                </a:solidFill>
                <a:latin typeface="Abadi" panose="020B0604020104020204" pitchFamily="34" charset="0"/>
                <a:cs typeface="Arial"/>
              </a:rPr>
              <a:t>an</a:t>
            </a:r>
            <a:r>
              <a:rPr sz="2200" spc="0" dirty="0">
                <a:solidFill>
                  <a:srgbClr val="292929"/>
                </a:solidFill>
                <a:latin typeface="Abadi" panose="020B0604020104020204" pitchFamily="34" charset="0"/>
                <a:cs typeface="Arial"/>
              </a:rPr>
              <a:t>d</a:t>
            </a:r>
            <a:r>
              <a:rPr sz="2200" spc="-161" dirty="0">
                <a:solidFill>
                  <a:srgbClr val="292929"/>
                </a:solidFill>
                <a:latin typeface="Abadi" panose="020B0604020104020204" pitchFamily="34" charset="0"/>
                <a:cs typeface="Arial"/>
              </a:rPr>
              <a:t> </a:t>
            </a:r>
            <a:r>
              <a:rPr sz="2200" spc="-9" dirty="0">
                <a:solidFill>
                  <a:srgbClr val="292929"/>
                </a:solidFill>
                <a:latin typeface="Abadi" panose="020B0604020104020204" pitchFamily="34" charset="0"/>
                <a:cs typeface="Arial"/>
              </a:rPr>
              <a:t>the</a:t>
            </a:r>
            <a:r>
              <a:rPr sz="2200" spc="-4" dirty="0">
                <a:solidFill>
                  <a:srgbClr val="292929"/>
                </a:solidFill>
                <a:latin typeface="Abadi" panose="020B0604020104020204" pitchFamily="34" charset="0"/>
                <a:cs typeface="Arial"/>
              </a:rPr>
              <a:t>i</a:t>
            </a:r>
            <a:r>
              <a:rPr sz="2200" spc="0" dirty="0">
                <a:solidFill>
                  <a:srgbClr val="292929"/>
                </a:solidFill>
                <a:latin typeface="Abadi" panose="020B0604020104020204" pitchFamily="34" charset="0"/>
                <a:cs typeface="Arial"/>
              </a:rPr>
              <a:t>r</a:t>
            </a:r>
            <a:r>
              <a:rPr sz="2200" spc="-46" dirty="0">
                <a:solidFill>
                  <a:srgbClr val="292929"/>
                </a:solidFill>
                <a:latin typeface="Abadi" panose="020B0604020104020204" pitchFamily="34" charset="0"/>
                <a:cs typeface="Arial"/>
              </a:rPr>
              <a:t> </a:t>
            </a:r>
            <a:r>
              <a:rPr sz="2200" spc="-102" dirty="0">
                <a:solidFill>
                  <a:srgbClr val="292929"/>
                </a:solidFill>
                <a:latin typeface="Abadi" panose="020B0604020104020204" pitchFamily="34" charset="0"/>
                <a:cs typeface="Arial"/>
              </a:rPr>
              <a:t>a</a:t>
            </a:r>
            <a:r>
              <a:rPr sz="2200" spc="-97" dirty="0">
                <a:solidFill>
                  <a:srgbClr val="292929"/>
                </a:solidFill>
                <a:latin typeface="Abadi" panose="020B0604020104020204" pitchFamily="34" charset="0"/>
                <a:cs typeface="Arial"/>
              </a:rPr>
              <a:t>cc</a:t>
            </a:r>
            <a:r>
              <a:rPr sz="2200" spc="-102" dirty="0">
                <a:solidFill>
                  <a:srgbClr val="292929"/>
                </a:solidFill>
                <a:latin typeface="Abadi" panose="020B0604020104020204" pitchFamily="34" charset="0"/>
                <a:cs typeface="Arial"/>
              </a:rPr>
              <a:t>u</a:t>
            </a:r>
            <a:r>
              <a:rPr sz="2200" spc="-107" dirty="0">
                <a:solidFill>
                  <a:srgbClr val="292929"/>
                </a:solidFill>
                <a:latin typeface="Abadi" panose="020B0604020104020204" pitchFamily="34" charset="0"/>
                <a:cs typeface="Arial"/>
              </a:rPr>
              <a:t>r</a:t>
            </a:r>
            <a:r>
              <a:rPr sz="2200" spc="-102" dirty="0">
                <a:solidFill>
                  <a:srgbClr val="292929"/>
                </a:solidFill>
                <a:latin typeface="Abadi" panose="020B0604020104020204" pitchFamily="34" charset="0"/>
                <a:cs typeface="Arial"/>
              </a:rPr>
              <a:t>a</a:t>
            </a:r>
            <a:r>
              <a:rPr sz="2200" spc="-97" dirty="0">
                <a:solidFill>
                  <a:srgbClr val="292929"/>
                </a:solidFill>
                <a:latin typeface="Abadi" panose="020B0604020104020204" pitchFamily="34" charset="0"/>
                <a:cs typeface="Arial"/>
              </a:rPr>
              <a:t>c</a:t>
            </a:r>
            <a:r>
              <a:rPr sz="2200" spc="-102" dirty="0">
                <a:solidFill>
                  <a:srgbClr val="292929"/>
                </a:solidFill>
                <a:latin typeface="Abadi" panose="020B0604020104020204" pitchFamily="34" charset="0"/>
                <a:cs typeface="Arial"/>
              </a:rPr>
              <a:t>ie</a:t>
            </a:r>
            <a:r>
              <a:rPr sz="2200" spc="0" dirty="0">
                <a:solidFill>
                  <a:srgbClr val="292929"/>
                </a:solidFill>
                <a:latin typeface="Abadi" panose="020B0604020104020204" pitchFamily="34" charset="0"/>
                <a:cs typeface="Arial"/>
              </a:rPr>
              <a:t>s</a:t>
            </a:r>
            <a:r>
              <a:rPr sz="2200" spc="-81" dirty="0">
                <a:solidFill>
                  <a:srgbClr val="292929"/>
                </a:solidFill>
                <a:latin typeface="Abadi" panose="020B0604020104020204" pitchFamily="34" charset="0"/>
                <a:cs typeface="Arial"/>
              </a:rPr>
              <a:t> </a:t>
            </a:r>
            <a:r>
              <a:rPr sz="2200" spc="-79" dirty="0">
                <a:solidFill>
                  <a:srgbClr val="292929"/>
                </a:solidFill>
                <a:latin typeface="Abadi" panose="020B0604020104020204" pitchFamily="34" charset="0"/>
                <a:cs typeface="Arial"/>
              </a:rPr>
              <a:t>a</a:t>
            </a:r>
            <a:r>
              <a:rPr sz="2200" spc="-84" dirty="0">
                <a:solidFill>
                  <a:srgbClr val="292929"/>
                </a:solidFill>
                <a:latin typeface="Abadi" panose="020B0604020104020204" pitchFamily="34" charset="0"/>
                <a:cs typeface="Arial"/>
              </a:rPr>
              <a:t>r</a:t>
            </a:r>
            <a:r>
              <a:rPr sz="2200" spc="0" dirty="0">
                <a:solidFill>
                  <a:srgbClr val="292929"/>
                </a:solidFill>
                <a:latin typeface="Abadi" panose="020B0604020104020204" pitchFamily="34" charset="0"/>
                <a:cs typeface="Arial"/>
              </a:rPr>
              <a:t>e</a:t>
            </a:r>
            <a:r>
              <a:rPr sz="2200" spc="-181" dirty="0">
                <a:solidFill>
                  <a:srgbClr val="292929"/>
                </a:solidFill>
                <a:latin typeface="Abadi" panose="020B0604020104020204" pitchFamily="34" charset="0"/>
                <a:cs typeface="Arial"/>
              </a:rPr>
              <a:t> </a:t>
            </a:r>
            <a:r>
              <a:rPr sz="2200" spc="25" dirty="0">
                <a:solidFill>
                  <a:srgbClr val="292929"/>
                </a:solidFill>
                <a:latin typeface="Abadi" panose="020B0604020104020204" pitchFamily="34" charset="0"/>
                <a:cs typeface="Arial"/>
              </a:rPr>
              <a:t>plotte</a:t>
            </a:r>
            <a:r>
              <a:rPr sz="2200" spc="0" dirty="0">
                <a:solidFill>
                  <a:srgbClr val="292929"/>
                </a:solidFill>
                <a:latin typeface="Abadi" panose="020B0604020104020204" pitchFamily="34" charset="0"/>
                <a:cs typeface="Arial"/>
              </a:rPr>
              <a:t>d</a:t>
            </a:r>
            <a:r>
              <a:rPr sz="2200" spc="445" dirty="0">
                <a:solidFill>
                  <a:srgbClr val="292929"/>
                </a:solidFill>
                <a:latin typeface="Abadi" panose="020B0604020104020204" pitchFamily="34" charset="0"/>
                <a:cs typeface="Arial"/>
              </a:rPr>
              <a:t> </a:t>
            </a:r>
            <a:r>
              <a:rPr sz="2200" spc="-54" dirty="0">
                <a:solidFill>
                  <a:srgbClr val="292929"/>
                </a:solidFill>
                <a:latin typeface="Abadi" panose="020B0604020104020204" pitchFamily="34" charset="0"/>
                <a:cs typeface="Arial"/>
              </a:rPr>
              <a:t>beside</a:t>
            </a:r>
            <a:r>
              <a:rPr sz="2200" spc="0" dirty="0">
                <a:solidFill>
                  <a:srgbClr val="292929"/>
                </a:solidFill>
                <a:latin typeface="Abadi" panose="020B0604020104020204" pitchFamily="34" charset="0"/>
                <a:cs typeface="Arial"/>
              </a:rPr>
              <a:t>;</a:t>
            </a:r>
            <a:endParaRPr sz="2200" dirty="0">
              <a:latin typeface="Abadi" panose="020B0604020104020204" pitchFamily="34" charset="0"/>
              <a:cs typeface="Arial"/>
            </a:endParaRPr>
          </a:p>
        </p:txBody>
      </p:sp>
      <p:sp>
        <p:nvSpPr>
          <p:cNvPr id="3" name="object 11">
            <a:extLst>
              <a:ext uri="{FF2B5EF4-FFF2-40B4-BE49-F238E27FC236}">
                <a16:creationId xmlns:a16="http://schemas.microsoft.com/office/drawing/2014/main" id="{45CC1C5C-28B7-C557-8C75-ED2985FBCACD}"/>
              </a:ext>
            </a:extLst>
          </p:cNvPr>
          <p:cNvSpPr txBox="1"/>
          <p:nvPr/>
        </p:nvSpPr>
        <p:spPr>
          <a:xfrm>
            <a:off x="507921" y="3577790"/>
            <a:ext cx="4843676" cy="974852"/>
          </a:xfrm>
          <a:prstGeom prst="rect">
            <a:avLst/>
          </a:prstGeom>
        </p:spPr>
        <p:txBody>
          <a:bodyPr wrap="square" lIns="0" tIns="0" rIns="0" bIns="0" rtlCol="0">
            <a:noAutofit/>
          </a:bodyPr>
          <a:lstStyle/>
          <a:p>
            <a:pPr marL="12700">
              <a:lnSpc>
                <a:spcPts val="2345"/>
              </a:lnSpc>
              <a:spcBef>
                <a:spcPts val="117"/>
              </a:spcBef>
            </a:pPr>
            <a:r>
              <a:rPr sz="2200" spc="-139" dirty="0">
                <a:solidFill>
                  <a:srgbClr val="292929"/>
                </a:solidFill>
                <a:latin typeface="Abadi" panose="020B0604020104020204" pitchFamily="34" charset="0"/>
                <a:cs typeface="Arial"/>
              </a:rPr>
              <a:t>Th</a:t>
            </a:r>
            <a:r>
              <a:rPr sz="2200" spc="0" dirty="0">
                <a:solidFill>
                  <a:srgbClr val="292929"/>
                </a:solidFill>
                <a:latin typeface="Abadi" panose="020B0604020104020204" pitchFamily="34" charset="0"/>
                <a:cs typeface="Arial"/>
              </a:rPr>
              <a:t>e</a:t>
            </a:r>
            <a:r>
              <a:rPr sz="2200" spc="-279" dirty="0">
                <a:solidFill>
                  <a:srgbClr val="292929"/>
                </a:solidFill>
                <a:latin typeface="Abadi" panose="020B0604020104020204" pitchFamily="34" charset="0"/>
                <a:cs typeface="Arial"/>
              </a:rPr>
              <a:t> </a:t>
            </a:r>
            <a:r>
              <a:rPr sz="2200" spc="-39" dirty="0">
                <a:solidFill>
                  <a:srgbClr val="292929"/>
                </a:solidFill>
                <a:latin typeface="Abadi" panose="020B0604020104020204" pitchFamily="34" charset="0"/>
                <a:cs typeface="Arial"/>
              </a:rPr>
              <a:t>m</a:t>
            </a:r>
            <a:r>
              <a:rPr sz="2200" spc="-34" dirty="0">
                <a:solidFill>
                  <a:srgbClr val="292929"/>
                </a:solidFill>
                <a:latin typeface="Abadi" panose="020B0604020104020204" pitchFamily="34" charset="0"/>
                <a:cs typeface="Arial"/>
              </a:rPr>
              <a:t>ode</a:t>
            </a:r>
            <a:r>
              <a:rPr sz="2200" spc="0" dirty="0">
                <a:solidFill>
                  <a:srgbClr val="292929"/>
                </a:solidFill>
                <a:latin typeface="Abadi" panose="020B0604020104020204" pitchFamily="34" charset="0"/>
                <a:cs typeface="Arial"/>
              </a:rPr>
              <a:t>l</a:t>
            </a:r>
            <a:r>
              <a:rPr sz="2200" spc="-134" dirty="0">
                <a:solidFill>
                  <a:srgbClr val="292929"/>
                </a:solidFill>
                <a:latin typeface="Abadi" panose="020B0604020104020204" pitchFamily="34" charset="0"/>
                <a:cs typeface="Arial"/>
              </a:rPr>
              <a:t> </a:t>
            </a:r>
            <a:r>
              <a:rPr sz="2200" spc="0" dirty="0">
                <a:solidFill>
                  <a:srgbClr val="292929"/>
                </a:solidFill>
                <a:latin typeface="Abadi" panose="020B0604020104020204" pitchFamily="34" charset="0"/>
                <a:cs typeface="Arial"/>
              </a:rPr>
              <a:t>wi</a:t>
            </a:r>
            <a:r>
              <a:rPr sz="2200" spc="4" dirty="0">
                <a:solidFill>
                  <a:srgbClr val="292929"/>
                </a:solidFill>
                <a:latin typeface="Abadi" panose="020B0604020104020204" pitchFamily="34" charset="0"/>
                <a:cs typeface="Arial"/>
              </a:rPr>
              <a:t>t</a:t>
            </a:r>
            <a:r>
              <a:rPr sz="2200" spc="0" dirty="0">
                <a:solidFill>
                  <a:srgbClr val="292929"/>
                </a:solidFill>
                <a:latin typeface="Abadi" panose="020B0604020104020204" pitchFamily="34" charset="0"/>
                <a:cs typeface="Arial"/>
              </a:rPr>
              <a:t>h</a:t>
            </a:r>
            <a:r>
              <a:rPr sz="2200" spc="5" dirty="0">
                <a:solidFill>
                  <a:srgbClr val="292929"/>
                </a:solidFill>
                <a:latin typeface="Abadi" panose="020B0604020104020204" pitchFamily="34" charset="0"/>
                <a:cs typeface="Arial"/>
              </a:rPr>
              <a:t> </a:t>
            </a:r>
            <a:r>
              <a:rPr sz="2200" spc="-19" dirty="0">
                <a:solidFill>
                  <a:srgbClr val="292929"/>
                </a:solidFill>
                <a:latin typeface="Abadi" panose="020B0604020104020204" pitchFamily="34" charset="0"/>
                <a:cs typeface="Arial"/>
              </a:rPr>
              <a:t>th</a:t>
            </a:r>
            <a:r>
              <a:rPr sz="2200" spc="0" dirty="0">
                <a:solidFill>
                  <a:srgbClr val="292929"/>
                </a:solidFill>
                <a:latin typeface="Abadi" panose="020B0604020104020204" pitchFamily="34" charset="0"/>
                <a:cs typeface="Arial"/>
              </a:rPr>
              <a:t>e</a:t>
            </a:r>
            <a:r>
              <a:rPr sz="2200" spc="-89" dirty="0">
                <a:solidFill>
                  <a:srgbClr val="292929"/>
                </a:solidFill>
                <a:latin typeface="Abadi" panose="020B0604020104020204" pitchFamily="34" charset="0"/>
                <a:cs typeface="Arial"/>
              </a:rPr>
              <a:t> </a:t>
            </a:r>
            <a:r>
              <a:rPr sz="2200" spc="-34" dirty="0">
                <a:solidFill>
                  <a:srgbClr val="292929"/>
                </a:solidFill>
                <a:latin typeface="Abadi" panose="020B0604020104020204" pitchFamily="34" charset="0"/>
                <a:cs typeface="Arial"/>
              </a:rPr>
              <a:t>h</a:t>
            </a:r>
            <a:r>
              <a:rPr sz="2200" spc="-29" dirty="0">
                <a:solidFill>
                  <a:srgbClr val="292929"/>
                </a:solidFill>
                <a:latin typeface="Abadi" panose="020B0604020104020204" pitchFamily="34" charset="0"/>
                <a:cs typeface="Arial"/>
              </a:rPr>
              <a:t>i</a:t>
            </a:r>
            <a:r>
              <a:rPr sz="2200" spc="-34" dirty="0">
                <a:solidFill>
                  <a:srgbClr val="292929"/>
                </a:solidFill>
                <a:latin typeface="Abadi" panose="020B0604020104020204" pitchFamily="34" charset="0"/>
                <a:cs typeface="Arial"/>
              </a:rPr>
              <a:t>ghe</a:t>
            </a:r>
            <a:r>
              <a:rPr sz="2200" spc="-29" dirty="0">
                <a:solidFill>
                  <a:srgbClr val="292929"/>
                </a:solidFill>
                <a:latin typeface="Abadi" panose="020B0604020104020204" pitchFamily="34" charset="0"/>
                <a:cs typeface="Arial"/>
              </a:rPr>
              <a:t>s</a:t>
            </a:r>
            <a:r>
              <a:rPr sz="2200" spc="0" dirty="0">
                <a:solidFill>
                  <a:srgbClr val="292929"/>
                </a:solidFill>
                <a:latin typeface="Abadi" panose="020B0604020104020204" pitchFamily="34" charset="0"/>
                <a:cs typeface="Arial"/>
              </a:rPr>
              <a:t>t</a:t>
            </a:r>
            <a:r>
              <a:rPr sz="2200" spc="-134" dirty="0">
                <a:solidFill>
                  <a:srgbClr val="292929"/>
                </a:solidFill>
                <a:latin typeface="Abadi" panose="020B0604020104020204" pitchFamily="34" charset="0"/>
                <a:cs typeface="Arial"/>
              </a:rPr>
              <a:t> </a:t>
            </a:r>
            <a:r>
              <a:rPr sz="2200" spc="-39" dirty="0">
                <a:solidFill>
                  <a:srgbClr val="292929"/>
                </a:solidFill>
                <a:latin typeface="Abadi" panose="020B0604020104020204" pitchFamily="34" charset="0"/>
                <a:cs typeface="Arial"/>
              </a:rPr>
              <a:t>c</a:t>
            </a:r>
            <a:r>
              <a:rPr sz="2200" spc="-44" dirty="0">
                <a:solidFill>
                  <a:srgbClr val="292929"/>
                </a:solidFill>
                <a:latin typeface="Abadi" panose="020B0604020104020204" pitchFamily="34" charset="0"/>
                <a:cs typeface="Arial"/>
              </a:rPr>
              <a:t>la</a:t>
            </a:r>
            <a:r>
              <a:rPr sz="2200" spc="-39" dirty="0">
                <a:solidFill>
                  <a:srgbClr val="292929"/>
                </a:solidFill>
                <a:latin typeface="Abadi" panose="020B0604020104020204" pitchFamily="34" charset="0"/>
                <a:cs typeface="Arial"/>
              </a:rPr>
              <a:t>ss</a:t>
            </a:r>
            <a:r>
              <a:rPr sz="2200" spc="-44" dirty="0">
                <a:solidFill>
                  <a:srgbClr val="292929"/>
                </a:solidFill>
                <a:latin typeface="Abadi" panose="020B0604020104020204" pitchFamily="34" charset="0"/>
                <a:cs typeface="Arial"/>
              </a:rPr>
              <a:t>ifi</a:t>
            </a:r>
            <a:r>
              <a:rPr sz="2200" spc="-54" dirty="0">
                <a:solidFill>
                  <a:srgbClr val="292929"/>
                </a:solidFill>
                <a:latin typeface="Abadi" panose="020B0604020104020204" pitchFamily="34" charset="0"/>
                <a:cs typeface="Arial"/>
              </a:rPr>
              <a:t>c</a:t>
            </a:r>
            <a:r>
              <a:rPr sz="2200" spc="-44" dirty="0">
                <a:solidFill>
                  <a:srgbClr val="292929"/>
                </a:solidFill>
                <a:latin typeface="Abadi" panose="020B0604020104020204" pitchFamily="34" charset="0"/>
                <a:cs typeface="Arial"/>
              </a:rPr>
              <a:t>atio</a:t>
            </a:r>
            <a:r>
              <a:rPr sz="2200" spc="0" dirty="0">
                <a:solidFill>
                  <a:srgbClr val="292929"/>
                </a:solidFill>
                <a:latin typeface="Abadi" panose="020B0604020104020204" pitchFamily="34" charset="0"/>
                <a:cs typeface="Arial"/>
              </a:rPr>
              <a:t>n</a:t>
            </a:r>
            <a:endParaRPr sz="2200" dirty="0">
              <a:latin typeface="Abadi" panose="020B0604020104020204" pitchFamily="34" charset="0"/>
              <a:cs typeface="Arial"/>
            </a:endParaRPr>
          </a:p>
          <a:p>
            <a:pPr marL="12700" marR="454511">
              <a:lnSpc>
                <a:spcPct val="100041"/>
              </a:lnSpc>
            </a:pPr>
            <a:r>
              <a:rPr lang="en-US" sz="2200" spc="-102" dirty="0">
                <a:solidFill>
                  <a:srgbClr val="292929"/>
                </a:solidFill>
                <a:latin typeface="Abadi" panose="020B0604020104020204" pitchFamily="34" charset="0"/>
                <a:cs typeface="Arial"/>
              </a:rPr>
              <a:t>A</a:t>
            </a:r>
            <a:r>
              <a:rPr sz="2200" spc="-97" dirty="0">
                <a:solidFill>
                  <a:srgbClr val="292929"/>
                </a:solidFill>
                <a:latin typeface="Abadi" panose="020B0604020104020204" pitchFamily="34" charset="0"/>
                <a:cs typeface="Arial"/>
              </a:rPr>
              <a:t>cc</a:t>
            </a:r>
            <a:r>
              <a:rPr sz="2200" spc="-102" dirty="0">
                <a:solidFill>
                  <a:srgbClr val="292929"/>
                </a:solidFill>
                <a:latin typeface="Abadi" panose="020B0604020104020204" pitchFamily="34" charset="0"/>
                <a:cs typeface="Arial"/>
              </a:rPr>
              <a:t>u</a:t>
            </a:r>
            <a:r>
              <a:rPr sz="2200" spc="-107" dirty="0">
                <a:solidFill>
                  <a:srgbClr val="292929"/>
                </a:solidFill>
                <a:latin typeface="Abadi" panose="020B0604020104020204" pitchFamily="34" charset="0"/>
                <a:cs typeface="Arial"/>
              </a:rPr>
              <a:t>r</a:t>
            </a:r>
            <a:r>
              <a:rPr sz="2200" spc="-102" dirty="0">
                <a:solidFill>
                  <a:srgbClr val="292929"/>
                </a:solidFill>
                <a:latin typeface="Abadi" panose="020B0604020104020204" pitchFamily="34" charset="0"/>
                <a:cs typeface="Arial"/>
              </a:rPr>
              <a:t>a</a:t>
            </a:r>
            <a:r>
              <a:rPr sz="2200" spc="-97" dirty="0">
                <a:solidFill>
                  <a:srgbClr val="292929"/>
                </a:solidFill>
                <a:latin typeface="Abadi" panose="020B0604020104020204" pitchFamily="34" charset="0"/>
                <a:cs typeface="Arial"/>
              </a:rPr>
              <a:t>c</a:t>
            </a:r>
            <a:r>
              <a:rPr sz="2200" spc="0" dirty="0">
                <a:solidFill>
                  <a:srgbClr val="292929"/>
                </a:solidFill>
                <a:latin typeface="Abadi" panose="020B0604020104020204" pitchFamily="34" charset="0"/>
                <a:cs typeface="Arial"/>
              </a:rPr>
              <a:t>y</a:t>
            </a:r>
            <a:r>
              <a:rPr lang="en-SG" sz="2200" spc="0" dirty="0">
                <a:solidFill>
                  <a:srgbClr val="292929"/>
                </a:solidFill>
                <a:latin typeface="Abadi" panose="020B0604020104020204" pitchFamily="34" charset="0"/>
                <a:cs typeface="Arial"/>
              </a:rPr>
              <a:t>, </a:t>
            </a:r>
            <a:r>
              <a:rPr lang="en-US" sz="2200" spc="-44" dirty="0">
                <a:solidFill>
                  <a:srgbClr val="292929"/>
                </a:solidFill>
                <a:latin typeface="Abadi" panose="020B0604020104020204" pitchFamily="34" charset="0"/>
                <a:cs typeface="Arial"/>
              </a:rPr>
              <a:t>o</a:t>
            </a:r>
            <a:r>
              <a:rPr lang="en-US" sz="2200" spc="-54" dirty="0">
                <a:solidFill>
                  <a:srgbClr val="292929"/>
                </a:solidFill>
                <a:latin typeface="Abadi" panose="020B0604020104020204" pitchFamily="34" charset="0"/>
                <a:cs typeface="Arial"/>
              </a:rPr>
              <a:t>v</a:t>
            </a:r>
            <a:r>
              <a:rPr lang="en-US" sz="2200" spc="-44" dirty="0">
                <a:solidFill>
                  <a:srgbClr val="292929"/>
                </a:solidFill>
                <a:latin typeface="Abadi" panose="020B0604020104020204" pitchFamily="34" charset="0"/>
                <a:cs typeface="Arial"/>
              </a:rPr>
              <a:t>e</a:t>
            </a:r>
            <a:r>
              <a:rPr lang="en-US" sz="2200" spc="0" dirty="0">
                <a:solidFill>
                  <a:srgbClr val="292929"/>
                </a:solidFill>
                <a:latin typeface="Abadi" panose="020B0604020104020204" pitchFamily="34" charset="0"/>
                <a:cs typeface="Arial"/>
              </a:rPr>
              <a:t>r</a:t>
            </a:r>
            <a:r>
              <a:rPr lang="en-US" sz="2200" spc="-102" dirty="0">
                <a:solidFill>
                  <a:srgbClr val="292929"/>
                </a:solidFill>
                <a:latin typeface="Abadi" panose="020B0604020104020204" pitchFamily="34" charset="0"/>
                <a:cs typeface="Arial"/>
              </a:rPr>
              <a:t> </a:t>
            </a:r>
            <a:r>
              <a:rPr lang="en-US" sz="2200" spc="-44" dirty="0">
                <a:solidFill>
                  <a:srgbClr val="292929"/>
                </a:solidFill>
                <a:latin typeface="Abadi" panose="020B0604020104020204" pitchFamily="34" charset="0"/>
                <a:cs typeface="Arial"/>
              </a:rPr>
              <a:t>tha</a:t>
            </a:r>
            <a:r>
              <a:rPr lang="en-US" sz="2200" spc="0" dirty="0">
                <a:solidFill>
                  <a:srgbClr val="292929"/>
                </a:solidFill>
                <a:latin typeface="Abadi" panose="020B0604020104020204" pitchFamily="34" charset="0"/>
                <a:cs typeface="Arial"/>
              </a:rPr>
              <a:t>n</a:t>
            </a:r>
            <a:r>
              <a:rPr lang="en-US" sz="2200" spc="-106" dirty="0">
                <a:solidFill>
                  <a:srgbClr val="292929"/>
                </a:solidFill>
                <a:latin typeface="Abadi" panose="020B0604020104020204" pitchFamily="34" charset="0"/>
                <a:cs typeface="Arial"/>
              </a:rPr>
              <a:t> </a:t>
            </a:r>
            <a:r>
              <a:rPr lang="en-US" sz="2200" spc="29" dirty="0">
                <a:solidFill>
                  <a:srgbClr val="292929"/>
                </a:solidFill>
                <a:latin typeface="Abadi" panose="020B0604020104020204" pitchFamily="34" charset="0"/>
                <a:cs typeface="Arial"/>
              </a:rPr>
              <a:t>87%,</a:t>
            </a:r>
            <a:r>
              <a:rPr sz="2200" spc="-149" dirty="0">
                <a:solidFill>
                  <a:srgbClr val="292929"/>
                </a:solidFill>
                <a:latin typeface="Abadi" panose="020B0604020104020204" pitchFamily="34" charset="0"/>
                <a:cs typeface="Arial"/>
              </a:rPr>
              <a:t> </a:t>
            </a:r>
            <a:r>
              <a:rPr sz="2200" spc="-54" dirty="0">
                <a:solidFill>
                  <a:srgbClr val="292929"/>
                </a:solidFill>
                <a:latin typeface="Abadi" panose="020B0604020104020204" pitchFamily="34" charset="0"/>
                <a:cs typeface="Arial"/>
              </a:rPr>
              <a:t>i</a:t>
            </a:r>
            <a:r>
              <a:rPr sz="2200" spc="0" dirty="0">
                <a:solidFill>
                  <a:srgbClr val="292929"/>
                </a:solidFill>
                <a:latin typeface="Abadi" panose="020B0604020104020204" pitchFamily="34" charset="0"/>
                <a:cs typeface="Arial"/>
              </a:rPr>
              <a:t>s</a:t>
            </a:r>
            <a:r>
              <a:rPr sz="2200" spc="-125" dirty="0">
                <a:solidFill>
                  <a:srgbClr val="292929"/>
                </a:solidFill>
                <a:latin typeface="Abadi" panose="020B0604020104020204" pitchFamily="34" charset="0"/>
                <a:cs typeface="Arial"/>
              </a:rPr>
              <a:t> </a:t>
            </a:r>
            <a:r>
              <a:rPr sz="2200" spc="-58" dirty="0">
                <a:solidFill>
                  <a:srgbClr val="292929"/>
                </a:solidFill>
                <a:latin typeface="Abadi" panose="020B0604020104020204" pitchFamily="34" charset="0"/>
                <a:cs typeface="Arial"/>
              </a:rPr>
              <a:t>D</a:t>
            </a:r>
            <a:r>
              <a:rPr sz="2200" spc="-53" dirty="0">
                <a:solidFill>
                  <a:srgbClr val="292929"/>
                </a:solidFill>
                <a:latin typeface="Abadi" panose="020B0604020104020204" pitchFamily="34" charset="0"/>
                <a:cs typeface="Arial"/>
              </a:rPr>
              <a:t>e</a:t>
            </a:r>
            <a:r>
              <a:rPr sz="2200" spc="-48" dirty="0">
                <a:solidFill>
                  <a:srgbClr val="292929"/>
                </a:solidFill>
                <a:latin typeface="Abadi" panose="020B0604020104020204" pitchFamily="34" charset="0"/>
                <a:cs typeface="Arial"/>
              </a:rPr>
              <a:t>c</a:t>
            </a:r>
            <a:r>
              <a:rPr sz="2200" spc="-53" dirty="0">
                <a:solidFill>
                  <a:srgbClr val="292929"/>
                </a:solidFill>
                <a:latin typeface="Abadi" panose="020B0604020104020204" pitchFamily="34" charset="0"/>
                <a:cs typeface="Arial"/>
              </a:rPr>
              <a:t>i</a:t>
            </a:r>
            <a:r>
              <a:rPr sz="2200" spc="-48" dirty="0">
                <a:solidFill>
                  <a:srgbClr val="292929"/>
                </a:solidFill>
                <a:latin typeface="Abadi" panose="020B0604020104020204" pitchFamily="34" charset="0"/>
                <a:cs typeface="Arial"/>
              </a:rPr>
              <a:t>s</a:t>
            </a:r>
            <a:r>
              <a:rPr sz="2200" spc="-53" dirty="0">
                <a:solidFill>
                  <a:srgbClr val="292929"/>
                </a:solidFill>
                <a:latin typeface="Abadi" panose="020B0604020104020204" pitchFamily="34" charset="0"/>
                <a:cs typeface="Arial"/>
              </a:rPr>
              <a:t>io</a:t>
            </a:r>
            <a:r>
              <a:rPr sz="2200" spc="0" dirty="0">
                <a:solidFill>
                  <a:srgbClr val="292929"/>
                </a:solidFill>
                <a:latin typeface="Abadi" panose="020B0604020104020204" pitchFamily="34" charset="0"/>
                <a:cs typeface="Arial"/>
              </a:rPr>
              <a:t>n</a:t>
            </a:r>
            <a:r>
              <a:rPr sz="2200" spc="-86" dirty="0">
                <a:solidFill>
                  <a:srgbClr val="292929"/>
                </a:solidFill>
                <a:latin typeface="Abadi" panose="020B0604020104020204" pitchFamily="34" charset="0"/>
                <a:cs typeface="Arial"/>
              </a:rPr>
              <a:t> </a:t>
            </a:r>
            <a:r>
              <a:rPr sz="2200" spc="-195" dirty="0">
                <a:solidFill>
                  <a:srgbClr val="292929"/>
                </a:solidFill>
                <a:latin typeface="Abadi" panose="020B0604020104020204" pitchFamily="34" charset="0"/>
                <a:cs typeface="Arial"/>
              </a:rPr>
              <a:t>T</a:t>
            </a:r>
            <a:r>
              <a:rPr sz="2200" spc="-117" dirty="0">
                <a:solidFill>
                  <a:srgbClr val="292929"/>
                </a:solidFill>
                <a:latin typeface="Abadi" panose="020B0604020104020204" pitchFamily="34" charset="0"/>
                <a:cs typeface="Arial"/>
              </a:rPr>
              <a:t>r</a:t>
            </a:r>
            <a:r>
              <a:rPr sz="2200" spc="-112" dirty="0">
                <a:solidFill>
                  <a:srgbClr val="292929"/>
                </a:solidFill>
                <a:latin typeface="Abadi" panose="020B0604020104020204" pitchFamily="34" charset="0"/>
                <a:cs typeface="Arial"/>
              </a:rPr>
              <a:t>e</a:t>
            </a:r>
            <a:r>
              <a:rPr sz="2200" spc="0" dirty="0">
                <a:solidFill>
                  <a:srgbClr val="292929"/>
                </a:solidFill>
                <a:latin typeface="Abadi" panose="020B0604020104020204" pitchFamily="34" charset="0"/>
                <a:cs typeface="Arial"/>
              </a:rPr>
              <a:t>e</a:t>
            </a:r>
            <a:r>
              <a:rPr sz="2200" spc="-161" dirty="0">
                <a:solidFill>
                  <a:srgbClr val="292929"/>
                </a:solidFill>
                <a:latin typeface="Abadi" panose="020B0604020104020204" pitchFamily="34" charset="0"/>
                <a:cs typeface="Arial"/>
              </a:rPr>
              <a:t> </a:t>
            </a:r>
            <a:r>
              <a:rPr sz="2200" spc="-84" dirty="0">
                <a:solidFill>
                  <a:srgbClr val="292929"/>
                </a:solidFill>
                <a:latin typeface="Abadi" panose="020B0604020104020204" pitchFamily="34" charset="0"/>
                <a:cs typeface="Arial"/>
              </a:rPr>
              <a:t>C</a:t>
            </a:r>
            <a:r>
              <a:rPr sz="2200" spc="-79" dirty="0">
                <a:solidFill>
                  <a:srgbClr val="292929"/>
                </a:solidFill>
                <a:latin typeface="Abadi" panose="020B0604020104020204" pitchFamily="34" charset="0"/>
                <a:cs typeface="Arial"/>
              </a:rPr>
              <a:t>lassi</a:t>
            </a:r>
            <a:r>
              <a:rPr sz="2200" spc="-84" dirty="0">
                <a:solidFill>
                  <a:srgbClr val="292929"/>
                </a:solidFill>
                <a:latin typeface="Abadi" panose="020B0604020104020204" pitchFamily="34" charset="0"/>
                <a:cs typeface="Arial"/>
              </a:rPr>
              <a:t>f</a:t>
            </a:r>
            <a:r>
              <a:rPr sz="2200" spc="-79" dirty="0">
                <a:solidFill>
                  <a:srgbClr val="292929"/>
                </a:solidFill>
                <a:latin typeface="Abadi" panose="020B0604020104020204" pitchFamily="34" charset="0"/>
                <a:cs typeface="Arial"/>
              </a:rPr>
              <a:t>ie</a:t>
            </a:r>
            <a:r>
              <a:rPr sz="2200" spc="-204" dirty="0">
                <a:solidFill>
                  <a:srgbClr val="292929"/>
                </a:solidFill>
                <a:latin typeface="Abadi" panose="020B0604020104020204" pitchFamily="34" charset="0"/>
                <a:cs typeface="Arial"/>
              </a:rPr>
              <a:t>r</a:t>
            </a:r>
            <a:r>
              <a:rPr lang="en-SG" sz="2200" spc="0" dirty="0">
                <a:solidFill>
                  <a:srgbClr val="292929"/>
                </a:solidFill>
                <a:latin typeface="Abadi" panose="020B0604020104020204" pitchFamily="34" charset="0"/>
                <a:cs typeface="Arial"/>
              </a:rPr>
              <a:t> </a:t>
            </a:r>
            <a:endParaRPr sz="2200" dirty="0">
              <a:latin typeface="Abadi" panose="020B0604020104020204" pitchFamily="34" charset="0"/>
              <a:cs typeface="Arial"/>
            </a:endParaRPr>
          </a:p>
        </p:txBody>
      </p:sp>
      <p:pic>
        <p:nvPicPr>
          <p:cNvPr id="7" name="Picture 6">
            <a:extLst>
              <a:ext uri="{FF2B5EF4-FFF2-40B4-BE49-F238E27FC236}">
                <a16:creationId xmlns:a16="http://schemas.microsoft.com/office/drawing/2014/main" id="{491F6186-952F-2074-B2C8-7C2D42F39C87}"/>
              </a:ext>
            </a:extLst>
          </p:cNvPr>
          <p:cNvPicPr>
            <a:picLocks noChangeAspect="1"/>
          </p:cNvPicPr>
          <p:nvPr/>
        </p:nvPicPr>
        <p:blipFill>
          <a:blip r:embed="rId3"/>
          <a:stretch>
            <a:fillRect/>
          </a:stretch>
        </p:blipFill>
        <p:spPr>
          <a:xfrm>
            <a:off x="6646858" y="1772068"/>
            <a:ext cx="4135827" cy="3109001"/>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7" name="TextBox 6">
            <a:extLst>
              <a:ext uri="{FF2B5EF4-FFF2-40B4-BE49-F238E27FC236}">
                <a16:creationId xmlns:a16="http://schemas.microsoft.com/office/drawing/2014/main" id="{89227A35-B295-D40F-D539-5B091A6EC31F}"/>
              </a:ext>
            </a:extLst>
          </p:cNvPr>
          <p:cNvSpPr txBox="1"/>
          <p:nvPr/>
        </p:nvSpPr>
        <p:spPr>
          <a:xfrm>
            <a:off x="770011" y="1756142"/>
            <a:ext cx="3871000" cy="2123658"/>
          </a:xfrm>
          <a:prstGeom prst="rect">
            <a:avLst/>
          </a:prstGeom>
          <a:noFill/>
        </p:spPr>
        <p:txBody>
          <a:bodyPr wrap="square">
            <a:spAutoFit/>
          </a:bodyPr>
          <a:lstStyle/>
          <a:p>
            <a:r>
              <a:rPr lang="en-US" sz="2200" dirty="0">
                <a:solidFill>
                  <a:srgbClr val="292929"/>
                </a:solidFill>
                <a:latin typeface="Abadi" panose="020B0604020104020204" pitchFamily="34" charset="0"/>
              </a:rPr>
              <a:t>Confusion matrix of Decision Tree Classifier proves its accuracy by showing the big numbers of true positive and true negative compared to the false ones.</a:t>
            </a:r>
            <a:endParaRPr lang="en-US" sz="2200" dirty="0">
              <a:latin typeface="Abadi" panose="020B0604020104020204" pitchFamily="34" charset="0"/>
            </a:endParaRPr>
          </a:p>
        </p:txBody>
      </p:sp>
      <p:pic>
        <p:nvPicPr>
          <p:cNvPr id="10" name="Picture 9">
            <a:extLst>
              <a:ext uri="{FF2B5EF4-FFF2-40B4-BE49-F238E27FC236}">
                <a16:creationId xmlns:a16="http://schemas.microsoft.com/office/drawing/2014/main" id="{F3FE3C57-66B1-427C-6354-003601D76F32}"/>
              </a:ext>
            </a:extLst>
          </p:cNvPr>
          <p:cNvPicPr>
            <a:picLocks noChangeAspect="1"/>
          </p:cNvPicPr>
          <p:nvPr/>
        </p:nvPicPr>
        <p:blipFill>
          <a:blip r:embed="rId3"/>
          <a:stretch>
            <a:fillRect/>
          </a:stretch>
        </p:blipFill>
        <p:spPr>
          <a:xfrm>
            <a:off x="5579995" y="1670429"/>
            <a:ext cx="4923833" cy="3772414"/>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47</a:t>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3" name="TextBox 2">
            <a:extLst>
              <a:ext uri="{FF2B5EF4-FFF2-40B4-BE49-F238E27FC236}">
                <a16:creationId xmlns:a16="http://schemas.microsoft.com/office/drawing/2014/main" id="{AEB297BC-72C3-9CF5-9F6E-106703F386F9}"/>
              </a:ext>
            </a:extLst>
          </p:cNvPr>
          <p:cNvSpPr txBox="1"/>
          <p:nvPr/>
        </p:nvSpPr>
        <p:spPr>
          <a:xfrm>
            <a:off x="1397479" y="1727503"/>
            <a:ext cx="8764438" cy="3518912"/>
          </a:xfrm>
          <a:prstGeom prst="rect">
            <a:avLst/>
          </a:prstGeom>
          <a:noFill/>
        </p:spPr>
        <p:txBody>
          <a:bodyPr wrap="square">
            <a:spAutoFit/>
          </a:bodyPr>
          <a:lstStyle/>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KSC LC-39A had the most successful launches of any sites.</a:t>
            </a:r>
          </a:p>
          <a:p>
            <a:pPr marL="285750" indent="-285750">
              <a:lnSpc>
                <a:spcPct val="100000"/>
              </a:lnSpc>
              <a:spcBef>
                <a:spcPts val="1400"/>
              </a:spcBef>
              <a:buFont typeface="Arial" panose="020B0604020202020204" pitchFamily="34" charset="0"/>
              <a:buChar char="•"/>
            </a:pPr>
            <a:r>
              <a:rPr lang="en-US" sz="2200" dirty="0">
                <a:solidFill>
                  <a:srgbClr val="292929"/>
                </a:solidFill>
                <a:latin typeface="Abadi" panose="020B0604020104020204" pitchFamily="34" charset="0"/>
              </a:rPr>
              <a:t>Successful landing  outcomes seem to improve over time, according the evolution of processes and rockets;</a:t>
            </a:r>
          </a:p>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links of notebook presented in this report are provided in this repository</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https://github.com/unyil01/edx-IBM-capstone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34028" y="1574356"/>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chemeClr val="tx1"/>
                </a:solidFill>
                <a:latin typeface="Abadi"/>
              </a:rPr>
              <a:t>Executive Summary</a:t>
            </a:r>
          </a:p>
          <a:p>
            <a:pPr>
              <a:lnSpc>
                <a:spcPct val="120000"/>
              </a:lnSpc>
              <a:spcBef>
                <a:spcPts val="1400"/>
              </a:spcBef>
            </a:pPr>
            <a:r>
              <a:rPr lang="en-US" sz="2000" dirty="0">
                <a:solidFill>
                  <a:schemeClr val="tx1"/>
                </a:solidFill>
                <a:latin typeface="Abadi"/>
              </a:rPr>
              <a:t>Data was collected using SpaceX API and web scraping from Wikipedia.  </a:t>
            </a:r>
          </a:p>
          <a:p>
            <a:pPr>
              <a:lnSpc>
                <a:spcPct val="120000"/>
              </a:lnSpc>
              <a:spcBef>
                <a:spcPts val="1400"/>
              </a:spcBef>
            </a:pPr>
            <a:r>
              <a:rPr lang="en-US" sz="2000" dirty="0">
                <a:solidFill>
                  <a:schemeClr val="tx1"/>
                </a:solidFill>
                <a:latin typeface="Abadi"/>
              </a:rPr>
              <a:t>Perform data wrangling</a:t>
            </a:r>
          </a:p>
          <a:p>
            <a:pPr lvl="1">
              <a:lnSpc>
                <a:spcPct val="120000"/>
              </a:lnSpc>
              <a:spcBef>
                <a:spcPts val="1400"/>
              </a:spcBef>
            </a:pPr>
            <a:r>
              <a:rPr lang="en-US" sz="2000" dirty="0">
                <a:solidFill>
                  <a:schemeClr val="tx1"/>
                </a:solidFill>
                <a:latin typeface="Abadi"/>
              </a:rPr>
              <a:t>summarizing and analyzing features  </a:t>
            </a:r>
          </a:p>
          <a:p>
            <a:pPr lvl="1">
              <a:lnSpc>
                <a:spcPct val="120000"/>
              </a:lnSpc>
              <a:spcBef>
                <a:spcPts val="1400"/>
              </a:spcBef>
            </a:pPr>
            <a:r>
              <a:rPr lang="en-US" sz="2000" dirty="0">
                <a:solidFill>
                  <a:schemeClr val="tx1"/>
                </a:solidFill>
                <a:latin typeface="Abadi"/>
              </a:rPr>
              <a:t>creating a landing outcome label based on outcome data</a:t>
            </a:r>
          </a:p>
          <a:p>
            <a:pPr>
              <a:lnSpc>
                <a:spcPct val="120000"/>
              </a:lnSpc>
              <a:spcBef>
                <a:spcPts val="1400"/>
              </a:spcBef>
            </a:pPr>
            <a:r>
              <a:rPr lang="en-US" sz="2000" dirty="0">
                <a:solidFill>
                  <a:schemeClr val="tx1"/>
                </a:solidFill>
                <a:latin typeface="Abadi"/>
              </a:rPr>
              <a:t>Perform exploratory data analysis (EDA) using visualization and SQL</a:t>
            </a:r>
          </a:p>
          <a:p>
            <a:pPr>
              <a:lnSpc>
                <a:spcPct val="120000"/>
              </a:lnSpc>
              <a:spcBef>
                <a:spcPts val="1400"/>
              </a:spcBef>
            </a:pPr>
            <a:r>
              <a:rPr lang="en-US" sz="2000" dirty="0">
                <a:solidFill>
                  <a:schemeClr val="tx1"/>
                </a:solidFill>
                <a:latin typeface="Abadi"/>
              </a:rPr>
              <a:t>Perform interactive visual analytics using Folium and </a:t>
            </a:r>
            <a:r>
              <a:rPr lang="en-US" sz="2000" dirty="0" err="1">
                <a:solidFill>
                  <a:schemeClr val="tx1"/>
                </a:solidFill>
                <a:latin typeface="Abadi"/>
              </a:rPr>
              <a:t>Plotly</a:t>
            </a:r>
            <a:r>
              <a:rPr lang="en-US" sz="2000" dirty="0">
                <a:solidFill>
                  <a:schemeClr val="tx1"/>
                </a:solidFill>
                <a:latin typeface="Abadi"/>
              </a:rPr>
              <a:t> Dash</a:t>
            </a:r>
          </a:p>
          <a:p>
            <a:pPr>
              <a:lnSpc>
                <a:spcPct val="120000"/>
              </a:lnSpc>
              <a:spcBef>
                <a:spcPts val="1400"/>
              </a:spcBef>
            </a:pPr>
            <a:r>
              <a:rPr lang="en-US" sz="2000" dirty="0">
                <a:solidFill>
                  <a:schemeClr val="tx1"/>
                </a:solidFill>
                <a:latin typeface="Abadi"/>
              </a:rPr>
              <a:t>The predictive analysis was performed using classification models, which are decision tree, K-Neighbors, Logistic regression and support vector machine.  </a:t>
            </a:r>
          </a:p>
          <a:p>
            <a:pPr>
              <a:lnSpc>
                <a:spcPct val="120000"/>
              </a:lnSpc>
              <a:spcBef>
                <a:spcPts val="1400"/>
              </a:spcBef>
            </a:pPr>
            <a:endParaRPr lang="en-US" sz="2000" dirty="0">
              <a:solidFill>
                <a:schemeClr val="tx1"/>
              </a:solidFill>
              <a:latin typeface="Abadi"/>
            </a:endParaRPr>
          </a:p>
          <a:p>
            <a:pPr>
              <a:lnSpc>
                <a:spcPct val="100000"/>
              </a:lnSpc>
              <a:spcBef>
                <a:spcPts val="1400"/>
              </a:spcBef>
            </a:pPr>
            <a:endParaRPr lang="en-US" sz="2000" dirty="0">
              <a:solidFill>
                <a:schemeClr val="tx1"/>
              </a:solidFill>
              <a:latin typeface="Abadi"/>
            </a:endParaRPr>
          </a:p>
          <a:p>
            <a:pPr>
              <a:lnSpc>
                <a:spcPct val="100000"/>
              </a:lnSpc>
              <a:spcBef>
                <a:spcPts val="1400"/>
              </a:spcBef>
            </a:pPr>
            <a:endParaRPr lang="en-US" sz="2000" dirty="0">
              <a:solidFill>
                <a:schemeClr val="tx1"/>
              </a:solidFill>
              <a:latin typeface="Abadi"/>
            </a:endParaRPr>
          </a:p>
          <a:p>
            <a:pPr>
              <a:lnSpc>
                <a:spcPct val="100000"/>
              </a:lnSpc>
              <a:spcBef>
                <a:spcPts val="1400"/>
              </a:spcBef>
            </a:pPr>
            <a:endParaRPr lang="en-US" sz="2000" dirty="0">
              <a:solidFill>
                <a:schemeClr val="tx1"/>
              </a:solidFill>
              <a:latin typeface="Abadi"/>
            </a:endParaRPr>
          </a:p>
          <a:p>
            <a:pPr>
              <a:lnSpc>
                <a:spcPct val="100000"/>
              </a:lnSpc>
              <a:spcBef>
                <a:spcPts val="1400"/>
              </a:spcBef>
            </a:pPr>
            <a:endParaRPr lang="en-US" sz="2000" dirty="0">
              <a:solidFill>
                <a:schemeClr val="tx1"/>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932221" y="2062442"/>
            <a:ext cx="10525751" cy="1635018"/>
          </a:xfrm>
          <a:prstGeom prst="rect">
            <a:avLst/>
          </a:prstGeom>
        </p:spPr>
        <p:txBody>
          <a:bodyPr/>
          <a:lstStyle/>
          <a:p>
            <a:pPr marL="0" indent="0">
              <a:lnSpc>
                <a:spcPct val="100000"/>
              </a:lnSpc>
              <a:spcBef>
                <a:spcPts val="1400"/>
              </a:spcBef>
              <a:buNone/>
            </a:pPr>
            <a:r>
              <a:rPr lang="en-US" sz="2200" dirty="0">
                <a:solidFill>
                  <a:srgbClr val="292929"/>
                </a:solidFill>
                <a:latin typeface="Abadi" panose="020B0604020104020204" pitchFamily="34" charset="0"/>
              </a:rPr>
              <a:t>Data sets were collected from </a:t>
            </a:r>
          </a:p>
          <a:p>
            <a:pPr lvl="1"/>
            <a:r>
              <a:rPr lang="en-US" sz="2200" dirty="0">
                <a:solidFill>
                  <a:srgbClr val="292929"/>
                </a:solidFill>
                <a:latin typeface="Abadi" panose="020B0604020104020204" pitchFamily="34" charset="0"/>
              </a:rPr>
              <a:t>Space X API (</a:t>
            </a:r>
            <a:r>
              <a:rPr lang="en-US" sz="2200" dirty="0">
                <a:solidFill>
                  <a:srgbClr val="0000FF"/>
                </a:solidFill>
                <a:latin typeface="Abadi" panose="020B0604020104020204" pitchFamily="34" charset="0"/>
              </a:rPr>
              <a:t>https://api.spacexdata.com/v4/rockets/</a:t>
            </a:r>
            <a:r>
              <a:rPr lang="en-US" sz="2200" dirty="0">
                <a:solidFill>
                  <a:srgbClr val="292929"/>
                </a:solidFill>
                <a:latin typeface="Abadi" panose="020B0604020104020204" pitchFamily="34" charset="0"/>
              </a:rPr>
              <a:t>) </a:t>
            </a:r>
          </a:p>
          <a:p>
            <a:pPr lvl="1"/>
            <a:r>
              <a:rPr lang="en-US" sz="2200" dirty="0">
                <a:solidFill>
                  <a:srgbClr val="292929"/>
                </a:solidFill>
                <a:latin typeface="Abadi" panose="020B0604020104020204" pitchFamily="34" charset="0"/>
              </a:rPr>
              <a:t>Wikipedia  (</a:t>
            </a:r>
            <a:r>
              <a:rPr lang="en-US" sz="2200" dirty="0">
                <a:solidFill>
                  <a:srgbClr val="0000FF"/>
                </a:solidFill>
                <a:latin typeface="Abadi" panose="020B0604020104020204" pitchFamily="34" charset="0"/>
              </a:rPr>
              <a:t>https://en.wikipedia.org/wiki/List_of_Falcon/_9/_and_Falcon_Heavy_launches</a:t>
            </a:r>
            <a:r>
              <a:rPr lang="en-US" sz="2200" dirty="0">
                <a:solidFill>
                  <a:srgbClr val="292929"/>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marL="0" indent="0">
              <a:buNone/>
            </a:pPr>
            <a:endParaRPr lang="en-US" sz="2200" dirty="0">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The process of collecting data using the API is presented in a flowchart.</a:t>
            </a:r>
          </a:p>
          <a:p>
            <a:pPr>
              <a:lnSpc>
                <a:spcPct val="100000"/>
              </a:lnSpc>
              <a:spcBef>
                <a:spcPts val="1400"/>
              </a:spcBef>
            </a:pPr>
            <a:r>
              <a:rPr lang="en-US" sz="2200" dirty="0">
                <a:solidFill>
                  <a:schemeClr val="accent3">
                    <a:lumMod val="25000"/>
                  </a:schemeClr>
                </a:solidFill>
                <a:latin typeface="Abadi" panose="020B0604020104020204" pitchFamily="34" charset="0"/>
              </a:rPr>
              <a:t>The SpaceX API notebook is stored on the GitHub with this link: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https://github.com/unyil01/edx-IBM-capstone/blob/main/01%20Data%20Collection%20API.ipynb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77C72E47-656B-BB10-9C81-6AB76A284EE2}"/>
              </a:ext>
            </a:extLst>
          </p:cNvPr>
          <p:cNvSpPr/>
          <p:nvPr/>
        </p:nvSpPr>
        <p:spPr>
          <a:xfrm>
            <a:off x="7127662" y="1800225"/>
            <a:ext cx="3469274"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Request API and parse the SpaceX  </a:t>
            </a:r>
            <a:r>
              <a:rPr lang="en-US" sz="2000" b="1">
                <a:solidFill>
                  <a:srgbClr val="FFFFFF"/>
                </a:solidFill>
                <a:latin typeface="Calibri" panose="020F0502020204030204" pitchFamily="34" charset="0"/>
              </a:rPr>
              <a:t>launch data</a:t>
            </a:r>
            <a:endParaRPr lang="en-US" sz="2000" b="1" dirty="0">
              <a:solidFill>
                <a:srgbClr val="FFFFFF"/>
              </a:solidFill>
              <a:latin typeface="Calibri" panose="020F0502020204030204" pitchFamily="34" charset="0"/>
            </a:endParaRPr>
          </a:p>
        </p:txBody>
      </p:sp>
      <p:sp>
        <p:nvSpPr>
          <p:cNvPr id="7" name="Rectangle: Rounded Corners 6">
            <a:extLst>
              <a:ext uri="{FF2B5EF4-FFF2-40B4-BE49-F238E27FC236}">
                <a16:creationId xmlns:a16="http://schemas.microsoft.com/office/drawing/2014/main" id="{39F06741-27D7-0DE8-876F-1C424F03C547}"/>
              </a:ext>
            </a:extLst>
          </p:cNvPr>
          <p:cNvSpPr/>
          <p:nvPr/>
        </p:nvSpPr>
        <p:spPr>
          <a:xfrm>
            <a:off x="7127661" y="3314812"/>
            <a:ext cx="3403770"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Filter data to only </a:t>
            </a:r>
          </a:p>
          <a:p>
            <a:pPr algn="ctr"/>
            <a:r>
              <a:rPr lang="en-US" sz="2000" b="1" dirty="0">
                <a:solidFill>
                  <a:srgbClr val="FFFFFF"/>
                </a:solidFill>
                <a:latin typeface="Calibri" panose="020F0502020204030204" pitchFamily="34" charset="0"/>
              </a:rPr>
              <a:t>include Falcon 9 launches</a:t>
            </a:r>
          </a:p>
        </p:txBody>
      </p:sp>
      <p:sp>
        <p:nvSpPr>
          <p:cNvPr id="8" name="Rectangle: Rounded Corners 7">
            <a:extLst>
              <a:ext uri="{FF2B5EF4-FFF2-40B4-BE49-F238E27FC236}">
                <a16:creationId xmlns:a16="http://schemas.microsoft.com/office/drawing/2014/main" id="{5E244637-5EFC-E891-D3F8-F5F29953D22F}"/>
              </a:ext>
            </a:extLst>
          </p:cNvPr>
          <p:cNvSpPr/>
          <p:nvPr/>
        </p:nvSpPr>
        <p:spPr>
          <a:xfrm>
            <a:off x="7193165" y="4865659"/>
            <a:ext cx="3403770" cy="704589"/>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Handling </a:t>
            </a:r>
            <a:r>
              <a:rPr lang="en-US" sz="2000" b="1">
                <a:solidFill>
                  <a:srgbClr val="FFFFFF"/>
                </a:solidFill>
                <a:latin typeface="Calibri" panose="020F0502020204030204" pitchFamily="34" charset="0"/>
              </a:rPr>
              <a:t>missing values</a:t>
            </a:r>
            <a:endParaRPr lang="en-US" sz="2000" b="1" dirty="0">
              <a:solidFill>
                <a:srgbClr val="FFFFFF"/>
              </a:solidFill>
              <a:latin typeface="Calibri" panose="020F0502020204030204" pitchFamily="34" charset="0"/>
            </a:endParaRPr>
          </a:p>
        </p:txBody>
      </p:sp>
      <p:sp>
        <p:nvSpPr>
          <p:cNvPr id="9" name="Arrow: Right 8">
            <a:extLst>
              <a:ext uri="{FF2B5EF4-FFF2-40B4-BE49-F238E27FC236}">
                <a16:creationId xmlns:a16="http://schemas.microsoft.com/office/drawing/2014/main" id="{DC240D6A-7B59-1789-8897-A56A3C0EA999}"/>
              </a:ext>
            </a:extLst>
          </p:cNvPr>
          <p:cNvSpPr/>
          <p:nvPr/>
        </p:nvSpPr>
        <p:spPr>
          <a:xfrm rot="5400000">
            <a:off x="8624670" y="2802640"/>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BE1DDF95-3B81-6D2B-6C21-E1B23822E841}"/>
              </a:ext>
            </a:extLst>
          </p:cNvPr>
          <p:cNvSpPr/>
          <p:nvPr/>
        </p:nvSpPr>
        <p:spPr>
          <a:xfrm rot="5400000">
            <a:off x="8617260" y="4370536"/>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0" y="1792288"/>
            <a:ext cx="4563989" cy="43746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Data are scrapped from Wikipedia followed the process as      outlined in the flowchart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notebook is stored on the GitHub with this link: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https://github.com/unyil01/edx-IBM-capstone/blob/main/02%20Data%20Collection%20with%20Web%20Scraping.ipynb</a:t>
            </a:r>
            <a:r>
              <a:rPr lang="en-US" sz="2200" dirty="0">
                <a:solidFill>
                  <a:schemeClr val="accent3">
                    <a:lumMod val="25000"/>
                  </a:schemeClr>
                </a:solidFill>
                <a:latin typeface="Abadi" panose="020B0604020104020204" pitchFamily="34" charset="0"/>
              </a:rPr>
              <a:t> </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 </a:t>
            </a:r>
            <a:endParaRPr lang="en-US" dirty="0">
              <a:cs typeface="Calibri" panose="020F0502020204030204"/>
            </a:endParaRPr>
          </a:p>
        </p:txBody>
      </p:sp>
      <p:sp>
        <p:nvSpPr>
          <p:cNvPr id="5" name="Rectangle: Rounded Corners 4">
            <a:extLst>
              <a:ext uri="{FF2B5EF4-FFF2-40B4-BE49-F238E27FC236}">
                <a16:creationId xmlns:a16="http://schemas.microsoft.com/office/drawing/2014/main" id="{A9CC1C41-C2DD-1E15-9269-DD608E7BCDE1}"/>
              </a:ext>
            </a:extLst>
          </p:cNvPr>
          <p:cNvSpPr/>
          <p:nvPr/>
        </p:nvSpPr>
        <p:spPr>
          <a:xfrm>
            <a:off x="7127662" y="1800225"/>
            <a:ext cx="3469274"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Request the Falcon9</a:t>
            </a:r>
          </a:p>
          <a:p>
            <a:pPr algn="ctr"/>
            <a:r>
              <a:rPr lang="en-US" sz="2000" b="1" dirty="0">
                <a:solidFill>
                  <a:srgbClr val="FFFFFF"/>
                </a:solidFill>
                <a:latin typeface="Calibri" panose="020F0502020204030204" pitchFamily="34" charset="0"/>
              </a:rPr>
              <a:t>Launch Wiki page</a:t>
            </a:r>
            <a:endParaRPr lang="en-US" sz="2000" dirty="0"/>
          </a:p>
        </p:txBody>
      </p:sp>
      <p:sp>
        <p:nvSpPr>
          <p:cNvPr id="7" name="Rectangle: Rounded Corners 6">
            <a:extLst>
              <a:ext uri="{FF2B5EF4-FFF2-40B4-BE49-F238E27FC236}">
                <a16:creationId xmlns:a16="http://schemas.microsoft.com/office/drawing/2014/main" id="{C3DEE34F-B85B-C1B1-187A-CEEB621C7B06}"/>
              </a:ext>
            </a:extLst>
          </p:cNvPr>
          <p:cNvSpPr/>
          <p:nvPr/>
        </p:nvSpPr>
        <p:spPr>
          <a:xfrm>
            <a:off x="7127661" y="3314812"/>
            <a:ext cx="3403770" cy="882632"/>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Extract all column/variable </a:t>
            </a:r>
          </a:p>
          <a:p>
            <a:pPr algn="ctr"/>
            <a:r>
              <a:rPr lang="en-US" sz="2000" b="1" dirty="0">
                <a:solidFill>
                  <a:srgbClr val="FFFFFF"/>
                </a:solidFill>
                <a:latin typeface="Calibri" panose="020F0502020204030204" pitchFamily="34" charset="0"/>
              </a:rPr>
              <a:t>names from the HTML  </a:t>
            </a:r>
          </a:p>
          <a:p>
            <a:pPr algn="ctr"/>
            <a:r>
              <a:rPr lang="en-US" sz="2000" b="1" dirty="0">
                <a:solidFill>
                  <a:srgbClr val="FFFFFF"/>
                </a:solidFill>
                <a:latin typeface="Calibri" panose="020F0502020204030204" pitchFamily="34" charset="0"/>
              </a:rPr>
              <a:t>table header</a:t>
            </a:r>
          </a:p>
        </p:txBody>
      </p:sp>
      <p:sp>
        <p:nvSpPr>
          <p:cNvPr id="8" name="Rectangle: Rounded Corners 7">
            <a:extLst>
              <a:ext uri="{FF2B5EF4-FFF2-40B4-BE49-F238E27FC236}">
                <a16:creationId xmlns:a16="http://schemas.microsoft.com/office/drawing/2014/main" id="{B3557B1B-18EA-C781-9996-F477B9DD79A6}"/>
              </a:ext>
            </a:extLst>
          </p:cNvPr>
          <p:cNvSpPr/>
          <p:nvPr/>
        </p:nvSpPr>
        <p:spPr>
          <a:xfrm>
            <a:off x="7193165" y="4865659"/>
            <a:ext cx="3403770" cy="1007514"/>
          </a:xfrm>
          <a:prstGeom prst="round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Calibri" panose="020F0502020204030204" pitchFamily="34" charset="0"/>
              </a:rPr>
              <a:t>Create a data frame by </a:t>
            </a:r>
          </a:p>
          <a:p>
            <a:pPr algn="ctr"/>
            <a:r>
              <a:rPr lang="en-US" sz="2000" b="1" dirty="0">
                <a:solidFill>
                  <a:srgbClr val="FFFFFF"/>
                </a:solidFill>
                <a:latin typeface="Calibri" panose="020F0502020204030204" pitchFamily="34" charset="0"/>
              </a:rPr>
              <a:t>parsing the launch HTML  </a:t>
            </a:r>
          </a:p>
          <a:p>
            <a:pPr algn="ctr"/>
            <a:r>
              <a:rPr lang="en-US" sz="2000" b="1">
                <a:solidFill>
                  <a:srgbClr val="FFFFFF"/>
                </a:solidFill>
                <a:latin typeface="Calibri" panose="020F0502020204030204" pitchFamily="34" charset="0"/>
              </a:rPr>
              <a:t>tables</a:t>
            </a:r>
            <a:endParaRPr lang="en-US" sz="2000" b="1" dirty="0">
              <a:solidFill>
                <a:srgbClr val="FFFFFF"/>
              </a:solidFill>
              <a:latin typeface="Calibri" panose="020F0502020204030204" pitchFamily="34" charset="0"/>
            </a:endParaRPr>
          </a:p>
        </p:txBody>
      </p:sp>
      <p:sp>
        <p:nvSpPr>
          <p:cNvPr id="9" name="Arrow: Right 8">
            <a:extLst>
              <a:ext uri="{FF2B5EF4-FFF2-40B4-BE49-F238E27FC236}">
                <a16:creationId xmlns:a16="http://schemas.microsoft.com/office/drawing/2014/main" id="{B2F74E49-2D79-FE27-B9BC-653B283790D1}"/>
              </a:ext>
            </a:extLst>
          </p:cNvPr>
          <p:cNvSpPr/>
          <p:nvPr/>
        </p:nvSpPr>
        <p:spPr>
          <a:xfrm rot="5400000">
            <a:off x="8624670" y="2802640"/>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E9820E1C-4CEB-50FD-7733-047212D12549}"/>
              </a:ext>
            </a:extLst>
          </p:cNvPr>
          <p:cNvSpPr/>
          <p:nvPr/>
        </p:nvSpPr>
        <p:spPr>
          <a:xfrm rot="5400000">
            <a:off x="8617260" y="4370536"/>
            <a:ext cx="424573" cy="392389"/>
          </a:xfrm>
          <a:prstGeom prst="rightArrow">
            <a:avLst/>
          </a:prstGeom>
          <a:solidFill>
            <a:srgbClr val="1C7D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TotalTime>
  <Words>2249</Words>
  <Application>Microsoft Office PowerPoint</Application>
  <PresentationFormat>Widescreen</PresentationFormat>
  <Paragraphs>249</Paragraphs>
  <Slides>49</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Gunawan  S.Si.  M.B.A.  Ph.D.</cp:lastModifiedBy>
  <cp:revision>215</cp:revision>
  <dcterms:created xsi:type="dcterms:W3CDTF">2021-04-29T18:58:00Z</dcterms:created>
  <dcterms:modified xsi:type="dcterms:W3CDTF">2022-10-29T15:16:31Z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